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4"/>
  </p:notesMasterIdLst>
  <p:sldIdLst>
    <p:sldId id="256" r:id="rId2"/>
    <p:sldId id="257" r:id="rId3"/>
    <p:sldId id="388" r:id="rId4"/>
    <p:sldId id="389" r:id="rId5"/>
    <p:sldId id="342" r:id="rId6"/>
    <p:sldId id="345" r:id="rId7"/>
    <p:sldId id="346" r:id="rId8"/>
    <p:sldId id="343" r:id="rId9"/>
    <p:sldId id="347" r:id="rId10"/>
    <p:sldId id="348" r:id="rId11"/>
    <p:sldId id="349" r:id="rId12"/>
    <p:sldId id="350" r:id="rId13"/>
    <p:sldId id="353" r:id="rId14"/>
    <p:sldId id="258" r:id="rId15"/>
    <p:sldId id="259" r:id="rId16"/>
    <p:sldId id="344" r:id="rId17"/>
    <p:sldId id="260" r:id="rId18"/>
    <p:sldId id="262" r:id="rId19"/>
    <p:sldId id="263" r:id="rId20"/>
    <p:sldId id="264" r:id="rId21"/>
    <p:sldId id="351" r:id="rId22"/>
    <p:sldId id="265" r:id="rId23"/>
    <p:sldId id="352" r:id="rId24"/>
    <p:sldId id="266" r:id="rId25"/>
    <p:sldId id="267" r:id="rId26"/>
    <p:sldId id="268" r:id="rId27"/>
    <p:sldId id="384" r:id="rId28"/>
    <p:sldId id="272" r:id="rId29"/>
    <p:sldId id="270" r:id="rId30"/>
    <p:sldId id="271" r:id="rId31"/>
    <p:sldId id="357" r:id="rId32"/>
    <p:sldId id="355" r:id="rId33"/>
    <p:sldId id="283" r:id="rId34"/>
    <p:sldId id="275" r:id="rId35"/>
    <p:sldId id="360" r:id="rId36"/>
    <p:sldId id="284" r:id="rId37"/>
    <p:sldId id="361" r:id="rId38"/>
    <p:sldId id="356" r:id="rId39"/>
    <p:sldId id="359" r:id="rId40"/>
    <p:sldId id="368" r:id="rId41"/>
    <p:sldId id="289" r:id="rId42"/>
    <p:sldId id="370" r:id="rId43"/>
    <p:sldId id="277" r:id="rId44"/>
    <p:sldId id="371" r:id="rId45"/>
    <p:sldId id="386" r:id="rId46"/>
    <p:sldId id="293" r:id="rId47"/>
    <p:sldId id="362" r:id="rId48"/>
    <p:sldId id="363" r:id="rId49"/>
    <p:sldId id="365" r:id="rId50"/>
    <p:sldId id="286" r:id="rId51"/>
    <p:sldId id="376" r:id="rId52"/>
    <p:sldId id="373" r:id="rId53"/>
    <p:sldId id="377" r:id="rId54"/>
    <p:sldId id="378" r:id="rId55"/>
    <p:sldId id="379" r:id="rId56"/>
    <p:sldId id="294" r:id="rId57"/>
    <p:sldId id="380" r:id="rId58"/>
    <p:sldId id="295" r:id="rId59"/>
    <p:sldId id="296" r:id="rId60"/>
    <p:sldId id="297" r:id="rId61"/>
    <p:sldId id="298" r:id="rId62"/>
    <p:sldId id="299" r:id="rId63"/>
    <p:sldId id="300" r:id="rId64"/>
    <p:sldId id="301" r:id="rId65"/>
    <p:sldId id="302" r:id="rId66"/>
    <p:sldId id="303" r:id="rId67"/>
    <p:sldId id="304" r:id="rId68"/>
    <p:sldId id="305" r:id="rId69"/>
    <p:sldId id="307" r:id="rId70"/>
    <p:sldId id="390" r:id="rId71"/>
    <p:sldId id="391" r:id="rId72"/>
    <p:sldId id="308" r:id="rId73"/>
    <p:sldId id="309" r:id="rId74"/>
    <p:sldId id="310" r:id="rId75"/>
    <p:sldId id="311" r:id="rId76"/>
    <p:sldId id="312" r:id="rId77"/>
    <p:sldId id="314" r:id="rId78"/>
    <p:sldId id="313" r:id="rId79"/>
    <p:sldId id="392" r:id="rId80"/>
    <p:sldId id="393" r:id="rId81"/>
    <p:sldId id="395" r:id="rId82"/>
    <p:sldId id="394" r:id="rId83"/>
    <p:sldId id="315" r:id="rId84"/>
    <p:sldId id="316" r:id="rId85"/>
    <p:sldId id="317" r:id="rId86"/>
    <p:sldId id="318" r:id="rId87"/>
    <p:sldId id="319" r:id="rId88"/>
    <p:sldId id="320" r:id="rId89"/>
    <p:sldId id="321" r:id="rId90"/>
    <p:sldId id="322" r:id="rId91"/>
    <p:sldId id="323" r:id="rId92"/>
    <p:sldId id="324" r:id="rId93"/>
    <p:sldId id="325" r:id="rId94"/>
    <p:sldId id="341" r:id="rId95"/>
    <p:sldId id="326" r:id="rId96"/>
    <p:sldId id="327" r:id="rId97"/>
    <p:sldId id="328" r:id="rId98"/>
    <p:sldId id="329" r:id="rId99"/>
    <p:sldId id="330" r:id="rId100"/>
    <p:sldId id="331" r:id="rId101"/>
    <p:sldId id="332" r:id="rId102"/>
    <p:sldId id="334" r:id="rId103"/>
    <p:sldId id="335" r:id="rId104"/>
    <p:sldId id="336" r:id="rId105"/>
    <p:sldId id="337" r:id="rId106"/>
    <p:sldId id="340" r:id="rId107"/>
    <p:sldId id="339" r:id="rId108"/>
    <p:sldId id="381" r:id="rId109"/>
    <p:sldId id="387" r:id="rId110"/>
    <p:sldId id="382" r:id="rId111"/>
    <p:sldId id="383" r:id="rId112"/>
    <p:sldId id="338" r:id="rId1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33"/>
    <p:restoredTop sz="81856" autoAdjust="0"/>
  </p:normalViewPr>
  <p:slideViewPr>
    <p:cSldViewPr snapToGrid="0" snapToObjects="1">
      <p:cViewPr>
        <p:scale>
          <a:sx n="69" d="100"/>
          <a:sy n="69" d="100"/>
        </p:scale>
        <p:origin x="31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theme" Target="theme/theme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054F6-CAEB-9C4C-9BFB-D7A457D9DAB8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0B739-9F65-B540-9F9D-35FB69735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6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54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Reapplied</a:t>
            </a:r>
            <a:r>
              <a:rPr lang="it-IT" dirty="0"/>
              <a:t> </a:t>
            </a:r>
            <a:r>
              <a:rPr lang="it-IT" dirty="0" err="1"/>
              <a:t>changes</a:t>
            </a:r>
            <a:r>
              <a:rPr lang="it-IT" dirty="0"/>
              <a:t> of </a:t>
            </a:r>
            <a:r>
              <a:rPr lang="it-IT" dirty="0" err="1"/>
              <a:t>experiment</a:t>
            </a:r>
            <a:r>
              <a:rPr lang="it-IT" dirty="0"/>
              <a:t> (C4) to C3, produce C4’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99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Context</a:t>
            </a:r>
            <a:r>
              <a:rPr lang="it-IT" dirty="0"/>
              <a:t>. </a:t>
            </a:r>
            <a:r>
              <a:rPr lang="it-IT" dirty="0" err="1"/>
              <a:t>Current</a:t>
            </a:r>
            <a:r>
              <a:rPr lang="it-IT" dirty="0"/>
              <a:t> release </a:t>
            </a:r>
            <a:r>
              <a:rPr lang="it-IT" dirty="0" err="1"/>
              <a:t>is</a:t>
            </a:r>
            <a:r>
              <a:rPr lang="it-IT" dirty="0"/>
              <a:t> master. </a:t>
            </a:r>
            <a:r>
              <a:rPr lang="it-IT" dirty="0" err="1"/>
              <a:t>Then</a:t>
            </a:r>
            <a:r>
              <a:rPr lang="it-IT" dirty="0"/>
              <a:t> work on upgrade on iss53, to be </a:t>
            </a:r>
            <a:r>
              <a:rPr lang="it-IT" dirty="0" err="1"/>
              <a:t>released</a:t>
            </a:r>
            <a:r>
              <a:rPr lang="it-IT" dirty="0"/>
              <a:t> </a:t>
            </a:r>
            <a:r>
              <a:rPr lang="it-IT" dirty="0" err="1"/>
              <a:t>later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, bug on master </a:t>
            </a:r>
            <a:r>
              <a:rPr lang="it-IT" dirty="0" err="1"/>
              <a:t>discovered</a:t>
            </a:r>
            <a:r>
              <a:rPr lang="it-IT" dirty="0"/>
              <a:t>. Go back on master, </a:t>
            </a:r>
            <a:r>
              <a:rPr lang="it-IT" dirty="0" err="1"/>
              <a:t>change</a:t>
            </a:r>
            <a:r>
              <a:rPr lang="it-IT" dirty="0"/>
              <a:t> to fix, create </a:t>
            </a:r>
            <a:r>
              <a:rPr lang="it-IT" dirty="0" err="1"/>
              <a:t>hotfix</a:t>
            </a:r>
            <a:r>
              <a:rPr lang="it-IT" dirty="0"/>
              <a:t>. Test </a:t>
            </a:r>
            <a:r>
              <a:rPr lang="it-IT" dirty="0" err="1"/>
              <a:t>hotfix</a:t>
            </a:r>
            <a:r>
              <a:rPr lang="it-IT" dirty="0"/>
              <a:t>. </a:t>
            </a:r>
            <a:r>
              <a:rPr lang="it-IT" dirty="0" err="1"/>
              <a:t>When</a:t>
            </a:r>
            <a:r>
              <a:rPr lang="it-IT" dirty="0"/>
              <a:t> ready can upgrade master to </a:t>
            </a:r>
            <a:r>
              <a:rPr lang="it-IT" dirty="0" err="1"/>
              <a:t>hotfix</a:t>
            </a:r>
            <a:r>
              <a:rPr lang="it-IT" dirty="0"/>
              <a:t>  (master </a:t>
            </a:r>
            <a:r>
              <a:rPr lang="it-IT" dirty="0" err="1"/>
              <a:t>includes</a:t>
            </a:r>
            <a:r>
              <a:rPr lang="it-IT" dirty="0"/>
              <a:t> the </a:t>
            </a:r>
            <a:r>
              <a:rPr lang="it-IT" dirty="0" err="1"/>
              <a:t>changes</a:t>
            </a:r>
            <a:r>
              <a:rPr lang="it-IT" dirty="0"/>
              <a:t> of </a:t>
            </a:r>
            <a:r>
              <a:rPr lang="it-IT" dirty="0" err="1"/>
              <a:t>hotfix</a:t>
            </a:r>
            <a:r>
              <a:rPr lang="it-IT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00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29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 </a:t>
            </a:r>
            <a:r>
              <a:rPr lang="it-IT" dirty="0" err="1"/>
              <a:t>divergence</a:t>
            </a:r>
            <a:r>
              <a:rPr lang="it-IT" dirty="0"/>
              <a:t>, merge </a:t>
            </a:r>
            <a:r>
              <a:rPr lang="it-IT" dirty="0" err="1"/>
              <a:t>means</a:t>
            </a:r>
            <a:r>
              <a:rPr lang="it-IT" dirty="0"/>
              <a:t> just working with HEAD   </a:t>
            </a:r>
          </a:p>
          <a:p>
            <a:r>
              <a:rPr lang="it-IT" dirty="0"/>
              <a:t>After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hotfix</a:t>
            </a:r>
            <a:r>
              <a:rPr lang="it-IT" dirty="0"/>
              <a:t> can be </a:t>
            </a:r>
            <a:r>
              <a:rPr lang="it-IT" dirty="0" err="1"/>
              <a:t>deleted</a:t>
            </a:r>
            <a:r>
              <a:rPr lang="it-IT" dirty="0"/>
              <a:t>   </a:t>
            </a:r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branch</a:t>
            </a:r>
            <a:r>
              <a:rPr lang="it-IT" dirty="0"/>
              <a:t> – d </a:t>
            </a:r>
            <a:r>
              <a:rPr lang="it-IT" dirty="0" err="1"/>
              <a:t>hotfix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22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Now</a:t>
            </a:r>
            <a:r>
              <a:rPr lang="it-IT" dirty="0"/>
              <a:t> work </a:t>
            </a:r>
            <a:r>
              <a:rPr lang="it-IT" dirty="0" err="1"/>
              <a:t>resumes</a:t>
            </a:r>
            <a:r>
              <a:rPr lang="it-IT" dirty="0"/>
              <a:t> on iss53, and </a:t>
            </a:r>
            <a:r>
              <a:rPr lang="it-IT" dirty="0" err="1"/>
              <a:t>proceeds</a:t>
            </a:r>
            <a:r>
              <a:rPr lang="it-IT" dirty="0"/>
              <a:t> with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commits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01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Now</a:t>
            </a:r>
            <a:r>
              <a:rPr lang="it-IT" dirty="0"/>
              <a:t> iss53 </a:t>
            </a:r>
            <a:r>
              <a:rPr lang="it-IT" dirty="0" err="1"/>
              <a:t>is</a:t>
            </a:r>
            <a:r>
              <a:rPr lang="it-IT" dirty="0"/>
              <a:t> complete (</a:t>
            </a:r>
            <a:r>
              <a:rPr lang="it-IT" dirty="0" err="1"/>
              <a:t>tested</a:t>
            </a:r>
            <a:r>
              <a:rPr lang="it-IT" dirty="0"/>
              <a:t> </a:t>
            </a:r>
            <a:r>
              <a:rPr lang="it-IT" dirty="0" err="1"/>
              <a:t>etc</a:t>
            </a:r>
            <a:r>
              <a:rPr lang="it-IT" dirty="0"/>
              <a:t>). </a:t>
            </a:r>
            <a:r>
              <a:rPr lang="it-IT" dirty="0" err="1"/>
              <a:t>Want</a:t>
            </a:r>
            <a:r>
              <a:rPr lang="it-IT" dirty="0"/>
              <a:t> to merge with master. </a:t>
            </a:r>
            <a:r>
              <a:rPr lang="it-IT" dirty="0" err="1"/>
              <a:t>This</a:t>
            </a:r>
            <a:r>
              <a:rPr lang="it-IT" dirty="0"/>
              <a:t> master </a:t>
            </a:r>
            <a:r>
              <a:rPr lang="it-IT" dirty="0" err="1"/>
              <a:t>different</a:t>
            </a:r>
            <a:r>
              <a:rPr lang="it-IT" dirty="0"/>
              <a:t> (c3, C5 do </a:t>
            </a:r>
            <a:r>
              <a:rPr lang="it-IT" dirty="0" err="1"/>
              <a:t>not</a:t>
            </a:r>
            <a:r>
              <a:rPr lang="it-IT" dirty="0"/>
              <a:t> include the </a:t>
            </a:r>
            <a:r>
              <a:rPr lang="it-IT" dirty="0" err="1"/>
              <a:t>hotfix</a:t>
            </a:r>
            <a:r>
              <a:rPr lang="it-IT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10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Creato nuovo snapshot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94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starting</a:t>
            </a:r>
            <a:r>
              <a:rPr lang="it-IT" dirty="0"/>
              <a:t>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795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applying</a:t>
            </a:r>
            <a:r>
              <a:rPr lang="it-IT" dirty="0"/>
              <a:t> </a:t>
            </a:r>
            <a:r>
              <a:rPr lang="it-IT" dirty="0" err="1"/>
              <a:t>git</a:t>
            </a:r>
            <a:r>
              <a:rPr lang="it-IT" dirty="0"/>
              <a:t> merge, </a:t>
            </a:r>
            <a:r>
              <a:rPr lang="it-IT" dirty="0" err="1"/>
              <a:t>rebase</a:t>
            </a:r>
            <a:r>
              <a:rPr lang="it-IT" dirty="0"/>
              <a:t> </a:t>
            </a:r>
            <a:r>
              <a:rPr lang="it-IT" dirty="0" err="1"/>
              <a:t>reapplies</a:t>
            </a:r>
            <a:r>
              <a:rPr lang="it-IT" dirty="0"/>
              <a:t> the </a:t>
            </a:r>
            <a:r>
              <a:rPr lang="it-IT" dirty="0" err="1"/>
              <a:t>changes</a:t>
            </a:r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C0B739-9F65-B540-9F9D-35FB69735D23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04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BAB799-151C-5048-9933-A6F5D5D44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4BB614C-3700-774E-AD39-14E3A0076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C1BB-8CC7-6441-AA6B-8251A7C6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2AB8F6-6E5F-DD47-9AEC-CFC82549D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C1A7C38-0B4F-6647-9628-AFA73BC7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57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3FA6F8-AB3F-6442-9739-C4E05E55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B7D6A67-4099-2C4C-9A16-C1A990010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AA8558-AA28-DD4F-97DC-5AC8643CC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B2573D7-3126-4149-8F82-1EA9F80F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433D9D-C811-054B-B631-F068E325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4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B312A5A-E096-9746-9E0E-F5A57C281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04E6781-6D67-6C46-B545-3C66B1FFF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8C5E04-7F29-1B4A-898B-AA377912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61DAA07-8CFF-B74B-AA7A-D3314A5E4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25882B-0D94-7F48-91A3-9ED8C536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45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7FBDFE-908A-B841-B62A-419834A32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CF7BA0-D187-1D48-B319-6F6539F1A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272884-8104-AB49-B2C1-B8503CC80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85477E4-6B6B-CC47-A78D-C08D7D82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75F4AB-87C5-3B4C-8FF4-31787433C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6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E2FA32-EB04-8A40-BE1A-2FEB3991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F50456E-720D-4645-8D3A-885903C70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BB8DBD-91C8-2546-BDC7-C0A183AD3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F14C65-7796-084E-A7D3-FCED5667E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BE5695-7D7A-D14F-A13B-9BAEEB15A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8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70C86-2E07-4243-A2AE-508B8E03F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5EB8CA-2F7D-7043-AD5A-2D3467252D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296314C-C407-184F-B416-5521B9F4B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429E76-5324-ED46-9609-30C0BD16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24B672-010F-9243-950D-CC6AB086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B4BCDCF-9AD2-E246-820A-0A8A34699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8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7836AA-DFC4-014A-B1DA-C5F01F264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B15A730-0B3C-724C-9B6C-4293484F4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1BC401A-EC1D-9343-9742-A017C07D3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99B1A84-0D7C-7E4F-9832-6CC26AEE6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7D12DD-0E2A-0345-93B5-4D2E1C4F2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B2EE37C-26DC-2743-A2D4-62DC5C68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BA6A52E-1127-EE49-9ED6-BC6C406F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39D5646-46D1-D141-ACCB-6EC1915B1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3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1B0A4-41FD-6F4D-98C2-5724EC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E7F7C8-E692-7542-A60C-6D7C3E1A8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46D2F7-1D81-BB46-9D10-E3D136A9F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EA9B5F3-8C8B-C643-81CE-0C6822549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0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5C0CB02-044E-764B-9D7B-2B2D3CC2A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4D81003-FEB1-134F-A138-86BA0074A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DE8F701-411A-A649-A9C9-C5B92E32D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4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7861D5-63E5-8345-94AB-6EA2795C7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146E2D-2145-D34C-8202-DD49EBDEE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E8E517D-7C43-EC47-A575-646D7D0F3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BF867F3-AB32-D84B-A6F4-F501614D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954AAAF-5D94-984A-90BC-4E2AA485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CD06763-FFB9-E647-B63D-A393FCFA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9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52B95D-088C-5A46-8E3F-9064A462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E9BF6E1-A37A-D04A-BAB1-0ED383BC0E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812E4CF-D4E9-2043-AB81-5D482F879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D609C9-7046-044A-AA5C-B1887ABD3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0E3C33E-31EF-2A4C-B8CB-519CF2FF2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EF5262F-4263-2A49-A265-713A8F629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7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AE0E12F-FE54-8F40-AA38-1BDE8AC87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1DE2726-6CC2-B542-8EFB-E7131511E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240466-B65E-8E4D-AC5F-1F2DB1054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D5627-93D3-854B-8160-8C4702847D6F}" type="datetimeFigureOut">
              <a:rPr lang="en-US" smtClean="0"/>
              <a:t>24-Mar-24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B86A8C-3F4D-F643-93FB-34E014C37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978435-68D3-8C44-AA01-D68CC3F7C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F56BF-9A8A-A34D-A4FD-A76518B522F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7784F3-5EB0-DF43-9351-DE22062057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18" y="6257924"/>
            <a:ext cx="274320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8" name="Picture 1">
            <a:extLst>
              <a:ext uri="{FF2B5EF4-FFF2-40B4-BE49-F238E27FC236}">
                <a16:creationId xmlns:a16="http://schemas.microsoft.com/office/drawing/2014/main" id="{533055CF-F6FD-5B4C-9E94-FCB67C2D40E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3057" y="6318249"/>
            <a:ext cx="1263650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86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McXoJbBGRI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C4CEE0-63F7-DF43-A4AF-8D40D0558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Software Engineering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A814A9F-467E-294D-AD14-AF5557238B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Configuration Management with Git</a:t>
            </a: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CBCF5AD2-690E-2748-80CF-342DEA673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1686" y="6334125"/>
            <a:ext cx="2568630" cy="38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lnSpc>
                <a:spcPct val="101000"/>
              </a:lnSpc>
              <a:spcBef>
                <a:spcPts val="800"/>
              </a:spcBef>
              <a:spcAft>
                <a:spcPts val="200"/>
              </a:spcAft>
              <a:buClr>
                <a:srgbClr val="000000"/>
              </a:buClr>
              <a:buSzPct val="100000"/>
              <a:buFont typeface="Wingdings" pitchFamily="2" charset="2"/>
              <a:buChar char="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000000"/>
                </a:solidFill>
                <a:latin typeface="Lucida Sans Unicode" panose="020B0602030504020204" pitchFamily="34" charset="0"/>
                <a:ea typeface="ＭＳ Ｐゴシック" panose="020B0600070205080204" pitchFamily="34" charset="-128"/>
                <a:cs typeface="Lucida Sans Unicode" panose="020B0602030504020204" pitchFamily="34" charset="0"/>
              </a:defRPr>
            </a:lvl1pPr>
            <a:lvl2pPr marL="742950" indent="-285750">
              <a:lnSpc>
                <a:spcPct val="101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Wingdings" pitchFamily="2" charset="2"/>
              <a:buChar char="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 marL="1143000" indent="-228600">
              <a:lnSpc>
                <a:spcPct val="101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 marL="1600200" indent="-228600">
              <a:lnSpc>
                <a:spcPct val="101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 marL="2057400" indent="-228600">
              <a:lnSpc>
                <a:spcPct val="101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57200" eaLnBrk="0" fontAlgn="base" hangingPunct="0">
              <a:lnSpc>
                <a:spcPct val="101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Lucida Sans Unicode" panose="020B0602030504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000000"/>
                </a:solidFill>
                <a:latin typeface="Lucida Sans Unicode" panose="020B0602030504020204" pitchFamily="34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Font typeface="Times New Roman" panose="02020603050405020304" pitchFamily="18" charset="0"/>
              <a:buNone/>
            </a:pPr>
            <a:r>
              <a:rPr lang="en-GB" altLang="it-IT" sz="1000" dirty="0"/>
              <a:t>Version 2.0</a:t>
            </a:r>
          </a:p>
          <a:p>
            <a:pPr algn="ctr" ea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Font typeface="Times New Roman" panose="02020603050405020304" pitchFamily="18" charset="0"/>
              <a:buNone/>
            </a:pPr>
            <a:r>
              <a:rPr lang="en-GB" altLang="it-IT" sz="1000" dirty="0"/>
              <a:t>© Maurizio </a:t>
            </a:r>
            <a:r>
              <a:rPr lang="en-GB" altLang="it-IT" sz="1000" dirty="0" err="1"/>
              <a:t>Morisio</a:t>
            </a:r>
            <a:r>
              <a:rPr lang="en-GB" altLang="it-IT" sz="1000" dirty="0"/>
              <a:t>, Luca Ardito, 2024</a:t>
            </a:r>
          </a:p>
        </p:txBody>
      </p:sp>
    </p:spTree>
    <p:extLst>
      <p:ext uri="{BB962C8B-B14F-4D97-AF65-F5344CB8AC3E}">
        <p14:creationId xmlns:p14="http://schemas.microsoft.com/office/powerpoint/2010/main" val="3941748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2842D-AD2A-922D-E9A9-DD870FB71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CM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EC18A-8F73-389E-820A-BF8CD81FC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Check-in  Check-out</a:t>
            </a:r>
          </a:p>
          <a:p>
            <a:pPr lvl="1"/>
            <a:r>
              <a:rPr lang="it-IT" dirty="0" err="1"/>
              <a:t>Formal</a:t>
            </a:r>
            <a:r>
              <a:rPr lang="it-IT" dirty="0"/>
              <a:t> </a:t>
            </a:r>
            <a:r>
              <a:rPr lang="it-IT" dirty="0" err="1"/>
              <a:t>operations</a:t>
            </a:r>
            <a:r>
              <a:rPr lang="it-IT" dirty="0"/>
              <a:t> made by a user to </a:t>
            </a:r>
            <a:r>
              <a:rPr lang="it-IT" dirty="0" err="1"/>
              <a:t>notify</a:t>
            </a:r>
            <a:r>
              <a:rPr lang="it-IT" dirty="0"/>
              <a:t> the CMS </a:t>
            </a:r>
            <a:r>
              <a:rPr lang="it-IT" dirty="0" err="1"/>
              <a:t>that</a:t>
            </a:r>
            <a:r>
              <a:rPr lang="it-IT" dirty="0"/>
              <a:t> a CI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being</a:t>
            </a:r>
            <a:r>
              <a:rPr lang="it-IT" dirty="0"/>
              <a:t> </a:t>
            </a:r>
            <a:r>
              <a:rPr lang="it-IT" dirty="0" err="1"/>
              <a:t>accessed</a:t>
            </a:r>
            <a:r>
              <a:rPr lang="it-IT" dirty="0"/>
              <a:t> and </a:t>
            </a:r>
            <a:r>
              <a:rPr lang="it-IT" dirty="0" err="1"/>
              <a:t>modified</a:t>
            </a:r>
            <a:endParaRPr lang="it-IT" dirty="0"/>
          </a:p>
          <a:p>
            <a:pPr lvl="1"/>
            <a:r>
              <a:rPr lang="it-IT" dirty="0"/>
              <a:t>Checkout: </a:t>
            </a:r>
            <a:r>
              <a:rPr lang="it-IT" dirty="0" err="1"/>
              <a:t>notification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 </a:t>
            </a:r>
            <a:r>
              <a:rPr lang="it-IT" dirty="0" err="1"/>
              <a:t>CIs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being</a:t>
            </a:r>
            <a:r>
              <a:rPr lang="it-IT" dirty="0"/>
              <a:t> </a:t>
            </a:r>
            <a:r>
              <a:rPr lang="it-IT" dirty="0" err="1"/>
              <a:t>accessed</a:t>
            </a:r>
            <a:r>
              <a:rPr lang="it-IT" dirty="0"/>
              <a:t> by a </a:t>
            </a:r>
            <a:r>
              <a:rPr lang="it-IT" dirty="0" err="1"/>
              <a:t>certain</a:t>
            </a:r>
            <a:r>
              <a:rPr lang="it-IT" dirty="0"/>
              <a:t> user</a:t>
            </a:r>
          </a:p>
          <a:p>
            <a:pPr lvl="1"/>
            <a:r>
              <a:rPr lang="it-IT" dirty="0" err="1"/>
              <a:t>Checkin</a:t>
            </a:r>
            <a:r>
              <a:rPr lang="it-IT" dirty="0"/>
              <a:t>: </a:t>
            </a:r>
            <a:r>
              <a:rPr lang="it-IT" dirty="0" err="1"/>
              <a:t>notification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 </a:t>
            </a:r>
            <a:r>
              <a:rPr lang="it-IT" dirty="0" err="1"/>
              <a:t>CIs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no </a:t>
            </a:r>
            <a:r>
              <a:rPr lang="it-IT" dirty="0" err="1"/>
              <a:t>longer</a:t>
            </a:r>
            <a:r>
              <a:rPr lang="it-IT" dirty="0"/>
              <a:t> </a:t>
            </a:r>
            <a:r>
              <a:rPr lang="it-IT" dirty="0" err="1"/>
              <a:t>accessed</a:t>
            </a:r>
            <a:r>
              <a:rPr lang="it-IT" dirty="0"/>
              <a:t>, and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modified</a:t>
            </a:r>
            <a:endParaRPr lang="it-IT" dirty="0"/>
          </a:p>
          <a:p>
            <a:pPr marL="457200" lvl="1" indent="0">
              <a:buNone/>
            </a:pPr>
            <a:r>
              <a:rPr lang="it-IT" dirty="0"/>
              <a:t>       (‘check in’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‘</a:t>
            </a:r>
            <a:r>
              <a:rPr lang="it-IT" dirty="0" err="1"/>
              <a:t>commit</a:t>
            </a:r>
            <a:r>
              <a:rPr lang="it-IT" dirty="0"/>
              <a:t>’)</a:t>
            </a:r>
          </a:p>
        </p:txBody>
      </p:sp>
    </p:spTree>
    <p:extLst>
      <p:ext uri="{BB962C8B-B14F-4D97-AF65-F5344CB8AC3E}">
        <p14:creationId xmlns:p14="http://schemas.microsoft.com/office/powerpoint/2010/main" val="134138769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04F076-AC19-C040-973B-5CCBF975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Requests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9B8432-F6D0-D947-88FF-C02EE50F4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Create a new branch</a:t>
            </a:r>
          </a:p>
          <a:p>
            <a:pPr algn="just"/>
            <a:r>
              <a:rPr lang="en-GB" dirty="0"/>
              <a:t>Work on the new branch</a:t>
            </a:r>
          </a:p>
          <a:p>
            <a:pPr algn="just"/>
            <a:r>
              <a:rPr lang="en-GB" dirty="0"/>
              <a:t>Commit and push your work</a:t>
            </a:r>
          </a:p>
          <a:p>
            <a:pPr algn="just"/>
            <a:r>
              <a:rPr lang="en-GB" dirty="0"/>
              <a:t>Open the project on Gitlab and create a  new merge request</a:t>
            </a:r>
          </a:p>
          <a:p>
            <a:pPr algn="just"/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9DEFA0E-36CE-4F41-8153-CD49C4486D6D}"/>
              </a:ext>
            </a:extLst>
          </p:cNvPr>
          <p:cNvSpPr/>
          <p:nvPr/>
        </p:nvSpPr>
        <p:spPr>
          <a:xfrm>
            <a:off x="2044700" y="4271963"/>
            <a:ext cx="8091488" cy="13731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06504697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07B685-BBAA-C94F-8C1A-163910AE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Requests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C083A6D0-7FC6-F442-ABA4-D48FA8C4F0F0}"/>
              </a:ext>
            </a:extLst>
          </p:cNvPr>
          <p:cNvSpPr/>
          <p:nvPr/>
        </p:nvSpPr>
        <p:spPr>
          <a:xfrm>
            <a:off x="2735262" y="2341292"/>
            <a:ext cx="6721475" cy="3162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89958558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257B8DA8-D25F-BC4E-BAC5-AF9C95714C4B}"/>
              </a:ext>
            </a:extLst>
          </p:cNvPr>
          <p:cNvSpPr/>
          <p:nvPr/>
        </p:nvSpPr>
        <p:spPr>
          <a:xfrm>
            <a:off x="2287587" y="1777767"/>
            <a:ext cx="7616825" cy="43354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C564F943-4005-7F41-8885-A4AB8A22E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pc="-26" dirty="0"/>
              <a:t>Merge</a:t>
            </a:r>
            <a:r>
              <a:rPr lang="en-US" spc="-107" dirty="0"/>
              <a:t> </a:t>
            </a:r>
            <a:r>
              <a:rPr lang="en-US" spc="-21" dirty="0"/>
              <a:t>Requests</a:t>
            </a:r>
            <a:endParaRPr lang="en-US" dirty="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E953FD-6969-CE4B-9DEA-1A0A1480C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Requests</a:t>
            </a: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29DF1E85-3A95-9C4F-B554-C7A1CDFF86C6}"/>
              </a:ext>
            </a:extLst>
          </p:cNvPr>
          <p:cNvSpPr/>
          <p:nvPr/>
        </p:nvSpPr>
        <p:spPr>
          <a:xfrm>
            <a:off x="2061368" y="2378114"/>
            <a:ext cx="8069263" cy="33321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4060715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9B2FAD-38F8-794D-A44B-6BA021999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 dirty="0"/>
              <a:t>What to do when you think you are lost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B3C9B1-1A1C-0F4C-A100-116E53DE8B48}"/>
              </a:ext>
            </a:extLst>
          </p:cNvPr>
          <p:cNvSpPr txBox="1"/>
          <p:nvPr/>
        </p:nvSpPr>
        <p:spPr>
          <a:xfrm>
            <a:off x="3046142" y="2782669"/>
            <a:ext cx="6099716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800" b="1" dirty="0">
                <a:solidFill>
                  <a:schemeClr val="tx1"/>
                </a:solidFill>
                <a:latin typeface="+mn-lt"/>
              </a:rPr>
              <a:t>DON’T PANIC!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DBF62D-CE39-0D4F-9D20-74BD7F36567B}"/>
              </a:ext>
            </a:extLst>
          </p:cNvPr>
          <p:cNvSpPr txBox="1"/>
          <p:nvPr/>
        </p:nvSpPr>
        <p:spPr>
          <a:xfrm>
            <a:off x="3046142" y="5586090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git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reflog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is your friend! </a:t>
            </a:r>
          </a:p>
        </p:txBody>
      </p:sp>
    </p:spTree>
    <p:extLst>
      <p:ext uri="{BB962C8B-B14F-4D97-AF65-F5344CB8AC3E}">
        <p14:creationId xmlns:p14="http://schemas.microsoft.com/office/powerpoint/2010/main" val="418958873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2DF0CD-FB10-5D48-ADF2-93E8DAC4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to do when you think you are lost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D91229-32A4-294A-975B-88A624B5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GB" dirty="0"/>
              <a:t>Git will try to preserve your changes.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Uncommitted changes to git-controlled-files will only get overwritten if running one of the commands:</a:t>
            </a:r>
          </a:p>
          <a:p>
            <a:pPr lvl="1" algn="just"/>
            <a:r>
              <a:rPr lang="en-GB" dirty="0">
                <a:latin typeface="Courier" pitchFamily="2" charset="0"/>
              </a:rPr>
              <a:t>git checkout &lt;file-or-directory&gt;</a:t>
            </a:r>
          </a:p>
          <a:p>
            <a:pPr lvl="1" algn="just"/>
            <a:r>
              <a:rPr lang="en-GB" dirty="0">
                <a:latin typeface="Courier" pitchFamily="2" charset="0"/>
              </a:rPr>
              <a:t>git reset --hard</a:t>
            </a:r>
          </a:p>
          <a:p>
            <a:pPr algn="just"/>
            <a:r>
              <a:rPr lang="en-GB" dirty="0"/>
              <a:t>And of course any non-git commands that change files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Files unknown to Git will only get lost with:</a:t>
            </a:r>
          </a:p>
          <a:p>
            <a:pPr lvl="1" algn="just"/>
            <a:r>
              <a:rPr lang="en-GB" dirty="0">
                <a:latin typeface="Courier" pitchFamily="2" charset="0"/>
              </a:rPr>
              <a:t>git clean</a:t>
            </a:r>
          </a:p>
          <a:p>
            <a:pPr lvl="1" algn="just"/>
            <a:r>
              <a:rPr lang="en-GB" dirty="0"/>
              <a:t>any non-git commands that change files</a:t>
            </a:r>
          </a:p>
        </p:txBody>
      </p:sp>
    </p:spTree>
    <p:extLst>
      <p:ext uri="{BB962C8B-B14F-4D97-AF65-F5344CB8AC3E}">
        <p14:creationId xmlns:p14="http://schemas.microsoft.com/office/powerpoint/2010/main" val="360616848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1954A-35DF-C9CF-519D-9B6F8341A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Conventional Commits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1FCB2-D626-26CF-700C-D718C0345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24292E"/>
                </a:solidFill>
                <a:latin typeface="-apple-system"/>
              </a:rPr>
              <a:t>L</a:t>
            </a:r>
            <a:r>
              <a:rPr lang="en-GB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ightweight convention on top of commit messages</a:t>
            </a:r>
          </a:p>
          <a:p>
            <a:r>
              <a:rPr lang="en-GB" dirty="0">
                <a:solidFill>
                  <a:srgbClr val="24292E"/>
                </a:solidFill>
                <a:latin typeface="-apple-system"/>
              </a:rPr>
              <a:t>P</a:t>
            </a:r>
            <a:r>
              <a:rPr lang="en-GB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rovides an easy set of rules for creating an explicit commit history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feat: allow provided config object to extend other configs 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feat!: send an email to the customer when a product is shipped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BREAKING CHANGE: `extends` key in config file is now used for extending other config files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www.conventionalcommits.org</a:t>
            </a:r>
            <a:r>
              <a:rPr lang="en-GB" dirty="0"/>
              <a:t>/</a:t>
            </a:r>
            <a:r>
              <a:rPr lang="en-GB" dirty="0" err="1"/>
              <a:t>en</a:t>
            </a:r>
            <a:r>
              <a:rPr lang="en-GB" dirty="0"/>
              <a:t>/v1.0.0/#specification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69980316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DA798A-7FDE-1F47-B634-E04A68EFD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Recorded Examples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CAD18F-A6FF-E040-A987-02C3F7FFE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>
              <a:hlinkClick r:id="rId2"/>
            </a:endParaRPr>
          </a:p>
          <a:p>
            <a:pPr marL="0" indent="0" algn="ctr">
              <a:buNone/>
            </a:pPr>
            <a:endParaRPr lang="en-GB" dirty="0">
              <a:hlinkClick r:id="rId2"/>
            </a:endParaRPr>
          </a:p>
          <a:p>
            <a:pPr marL="0" indent="0" algn="ctr">
              <a:buNone/>
            </a:pPr>
            <a:endParaRPr lang="en-GB" dirty="0">
              <a:hlinkClick r:id="rId2"/>
            </a:endParaRPr>
          </a:p>
          <a:p>
            <a:pPr marL="0" indent="0" algn="ctr">
              <a:buNone/>
            </a:pPr>
            <a:r>
              <a:rPr lang="en-GB" dirty="0">
                <a:hlinkClick r:id="rId2"/>
              </a:rPr>
              <a:t>https://www.youtube.com/watch?v=UMcXoJbBGRI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891840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75397-6A2E-8C77-9B43-9BCFD5BB7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How to use </a:t>
            </a:r>
            <a:r>
              <a:rPr lang="it-IT" dirty="0" err="1"/>
              <a:t>git</a:t>
            </a:r>
            <a:r>
              <a:rPr lang="it-IT" dirty="0"/>
              <a:t> in project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58E2D0D-8A28-37C8-EB78-908C5576DE91}"/>
              </a:ext>
            </a:extLst>
          </p:cNvPr>
          <p:cNvSpPr/>
          <p:nvPr/>
        </p:nvSpPr>
        <p:spPr>
          <a:xfrm>
            <a:off x="1803633" y="2558642"/>
            <a:ext cx="1795244" cy="9899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3D2398-4BFC-B490-324B-51C6C5D5F3CC}"/>
              </a:ext>
            </a:extLst>
          </p:cNvPr>
          <p:cNvSpPr/>
          <p:nvPr/>
        </p:nvSpPr>
        <p:spPr>
          <a:xfrm>
            <a:off x="4407017" y="3548543"/>
            <a:ext cx="1795244" cy="9899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branch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62E57-8AA6-1C53-E655-519CD94BBC9E}"/>
              </a:ext>
            </a:extLst>
          </p:cNvPr>
          <p:cNvSpPr txBox="1"/>
          <p:nvPr/>
        </p:nvSpPr>
        <p:spPr>
          <a:xfrm>
            <a:off x="838200" y="3859971"/>
            <a:ext cx="26264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-Team </a:t>
            </a:r>
            <a:r>
              <a:rPr lang="it-IT" dirty="0" err="1"/>
              <a:t>specific</a:t>
            </a:r>
            <a:endParaRPr lang="it-IT" dirty="0"/>
          </a:p>
          <a:p>
            <a:r>
              <a:rPr lang="it-IT" dirty="0"/>
              <a:t>-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modified</a:t>
            </a:r>
            <a:endParaRPr lang="it-IT" dirty="0"/>
          </a:p>
          <a:p>
            <a:r>
              <a:rPr lang="it-IT" dirty="0"/>
              <a:t>-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communication</a:t>
            </a:r>
            <a:r>
              <a:rPr lang="it-IT" dirty="0"/>
              <a:t> with </a:t>
            </a:r>
            <a:r>
              <a:rPr lang="it-IT" dirty="0" err="1"/>
              <a:t>teachers</a:t>
            </a:r>
            <a:endParaRPr lang="it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2769B-32AB-6823-822A-170DECBE30CF}"/>
              </a:ext>
            </a:extLst>
          </p:cNvPr>
          <p:cNvSpPr txBox="1"/>
          <p:nvPr/>
        </p:nvSpPr>
        <p:spPr>
          <a:xfrm>
            <a:off x="4346196" y="4757539"/>
            <a:ext cx="2626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-Team </a:t>
            </a:r>
            <a:r>
              <a:rPr lang="it-IT" dirty="0" err="1"/>
              <a:t>specific</a:t>
            </a:r>
            <a:endParaRPr lang="it-IT" dirty="0"/>
          </a:p>
          <a:p>
            <a:r>
              <a:rPr lang="it-IT" dirty="0"/>
              <a:t>-Can be </a:t>
            </a:r>
            <a:r>
              <a:rPr lang="it-IT" dirty="0" err="1"/>
              <a:t>modified</a:t>
            </a:r>
            <a:endParaRPr lang="it-IT" dirty="0"/>
          </a:p>
          <a:p>
            <a:r>
              <a:rPr lang="it-IT" dirty="0"/>
              <a:t>-</a:t>
            </a:r>
            <a:r>
              <a:rPr lang="it-IT" dirty="0" err="1"/>
              <a:t>Used</a:t>
            </a:r>
            <a:r>
              <a:rPr lang="it-IT" dirty="0"/>
              <a:t> for working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BD6963-D2AE-EFE4-93D8-DBF6116B18BD}"/>
              </a:ext>
            </a:extLst>
          </p:cNvPr>
          <p:cNvCxnSpPr/>
          <p:nvPr/>
        </p:nvCxnSpPr>
        <p:spPr>
          <a:xfrm>
            <a:off x="3179428" y="3548543"/>
            <a:ext cx="1166768" cy="494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B520AE5-9F51-3B72-1933-3E9ECD30B826}"/>
              </a:ext>
            </a:extLst>
          </p:cNvPr>
          <p:cNvCxnSpPr/>
          <p:nvPr/>
        </p:nvCxnSpPr>
        <p:spPr>
          <a:xfrm flipH="1" flipV="1">
            <a:off x="3762812" y="3053592"/>
            <a:ext cx="1144748" cy="494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69A3E5C-E542-E8D0-9162-1832D8468F53}"/>
              </a:ext>
            </a:extLst>
          </p:cNvPr>
          <p:cNvSpPr txBox="1"/>
          <p:nvPr/>
        </p:nvSpPr>
        <p:spPr>
          <a:xfrm>
            <a:off x="4191000" y="2867783"/>
            <a:ext cx="262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merge </a:t>
            </a:r>
            <a:r>
              <a:rPr lang="it-IT" dirty="0" err="1"/>
              <a:t>request</a:t>
            </a:r>
            <a:endParaRPr lang="it-IT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F2CE2F2-1583-9B60-3F43-C578EAD0B00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284442" y="2071956"/>
            <a:ext cx="4108159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Each</a:t>
            </a:r>
            <a:r>
              <a:rPr lang="it-IT" dirty="0"/>
              <a:t> team </a:t>
            </a:r>
            <a:r>
              <a:rPr lang="it-IT" dirty="0" err="1"/>
              <a:t>has</a:t>
            </a:r>
            <a:r>
              <a:rPr lang="it-IT" dirty="0"/>
              <a:t> a repo</a:t>
            </a:r>
          </a:p>
          <a:p>
            <a:r>
              <a:rPr lang="it-IT" dirty="0"/>
              <a:t>‘</a:t>
            </a:r>
            <a:r>
              <a:rPr lang="it-IT" dirty="0" err="1"/>
              <a:t>Main</a:t>
            </a:r>
            <a:r>
              <a:rPr lang="it-IT" dirty="0"/>
              <a:t>’ </a:t>
            </a:r>
            <a:r>
              <a:rPr lang="it-IT" dirty="0" err="1"/>
              <a:t>branch</a:t>
            </a:r>
            <a:r>
              <a:rPr lang="it-IT" dirty="0"/>
              <a:t>, ‘</a:t>
            </a:r>
            <a:r>
              <a:rPr lang="it-IT" dirty="0" err="1"/>
              <a:t>branch</a:t>
            </a:r>
            <a:r>
              <a:rPr lang="it-IT" dirty="0"/>
              <a:t>’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Team works in ‘</a:t>
            </a:r>
            <a:r>
              <a:rPr lang="it-IT" dirty="0" err="1"/>
              <a:t>branch</a:t>
            </a:r>
            <a:r>
              <a:rPr lang="it-IT" dirty="0"/>
              <a:t>’</a:t>
            </a:r>
          </a:p>
          <a:p>
            <a:r>
              <a:rPr lang="it-IT" dirty="0"/>
              <a:t>Deliveries are made via merge </a:t>
            </a:r>
            <a:r>
              <a:rPr lang="it-IT" dirty="0" err="1"/>
              <a:t>requests</a:t>
            </a:r>
            <a:r>
              <a:rPr lang="it-IT" dirty="0"/>
              <a:t> vs ‘</a:t>
            </a:r>
            <a:r>
              <a:rPr lang="it-IT" dirty="0" err="1"/>
              <a:t>main</a:t>
            </a:r>
            <a:r>
              <a:rPr lang="it-IT" dirty="0"/>
              <a:t>’</a:t>
            </a:r>
          </a:p>
          <a:p>
            <a:r>
              <a:rPr lang="it-IT" dirty="0"/>
              <a:t>To be </a:t>
            </a:r>
            <a:r>
              <a:rPr lang="it-IT" dirty="0" err="1"/>
              <a:t>accepted</a:t>
            </a:r>
            <a:r>
              <a:rPr lang="it-IT" dirty="0"/>
              <a:t> by </a:t>
            </a:r>
            <a:r>
              <a:rPr lang="it-IT" dirty="0" err="1"/>
              <a:t>teachers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278499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9CE95-DD53-AEAB-60AF-40C78BE66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Rules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8C2A0-6E29-60EE-75AF-EB35C291B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No </a:t>
            </a:r>
            <a:r>
              <a:rPr lang="it-IT" dirty="0" err="1"/>
              <a:t>changes</a:t>
            </a:r>
            <a:r>
              <a:rPr lang="it-IT" dirty="0"/>
              <a:t> to </a:t>
            </a:r>
            <a:r>
              <a:rPr lang="it-IT" dirty="0" err="1"/>
              <a:t>main</a:t>
            </a:r>
            <a:endParaRPr lang="it-IT" dirty="0"/>
          </a:p>
          <a:p>
            <a:r>
              <a:rPr lang="it-IT" dirty="0"/>
              <a:t>Project deliveries must </a:t>
            </a:r>
            <a:r>
              <a:rPr lang="it-IT" dirty="0" err="1"/>
              <a:t>refer</a:t>
            </a:r>
            <a:r>
              <a:rPr lang="it-IT" dirty="0"/>
              <a:t> to one </a:t>
            </a:r>
            <a:r>
              <a:rPr lang="it-IT" dirty="0" err="1"/>
              <a:t>branch</a:t>
            </a:r>
            <a:r>
              <a:rPr lang="it-IT" dirty="0"/>
              <a:t> </a:t>
            </a:r>
            <a:r>
              <a:rPr lang="it-IT" dirty="0" err="1"/>
              <a:t>only</a:t>
            </a:r>
            <a:endParaRPr lang="it-IT" dirty="0"/>
          </a:p>
          <a:p>
            <a:pPr lvl="1"/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define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branches</a:t>
            </a:r>
            <a:r>
              <a:rPr lang="it-IT" dirty="0"/>
              <a:t> </a:t>
            </a:r>
            <a:r>
              <a:rPr lang="it-IT" dirty="0" err="1"/>
              <a:t>below</a:t>
            </a:r>
            <a:r>
              <a:rPr lang="it-IT" dirty="0"/>
              <a:t> ‘</a:t>
            </a:r>
            <a:r>
              <a:rPr lang="it-IT" dirty="0" err="1"/>
              <a:t>branch</a:t>
            </a:r>
            <a:r>
              <a:rPr lang="it-IT" dirty="0"/>
              <a:t>’ merge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doing</a:t>
            </a:r>
            <a:r>
              <a:rPr lang="it-IT" dirty="0"/>
              <a:t> merge </a:t>
            </a:r>
            <a:r>
              <a:rPr lang="it-IT" dirty="0" err="1"/>
              <a:t>request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591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555E0-5C59-798B-C6F4-76F69050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43FBC9-7A9E-DA0B-2C1B-C20F1D3A3A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4176" y="4076700"/>
            <a:ext cx="1980248" cy="13684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>
                <a:latin typeface="Times New Roman" panose="02020603050405020304" pitchFamily="18" charset="0"/>
              </a:rPr>
              <a:t>workspace1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4B02A59-E689-5243-AD36-135B78E551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9860" y="2924175"/>
            <a:ext cx="2296318" cy="14414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>
                <a:latin typeface="Times New Roman" panose="02020603050405020304" pitchFamily="18" charset="0"/>
              </a:rPr>
              <a:t>repository</a:t>
            </a:r>
          </a:p>
        </p:txBody>
      </p:sp>
      <p:sp>
        <p:nvSpPr>
          <p:cNvPr id="6" name="Line 5">
            <a:extLst>
              <a:ext uri="{FF2B5EF4-FFF2-40B4-BE49-F238E27FC236}">
                <a16:creationId xmlns:a16="http://schemas.microsoft.com/office/drawing/2014/main" id="{1B300D6E-E577-29AC-BA39-CDA29CB529F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55581" y="3357563"/>
            <a:ext cx="3405188" cy="7191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7" name="Line 6">
            <a:extLst>
              <a:ext uri="{FF2B5EF4-FFF2-40B4-BE49-F238E27FC236}">
                <a16:creationId xmlns:a16="http://schemas.microsoft.com/office/drawing/2014/main" id="{E0BE7C87-2042-BD83-1728-149CFEB1E8B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25486" y="4365625"/>
            <a:ext cx="3089117" cy="647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id="{6EE55F56-7591-16BC-2B8B-8DA84D8077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8867" y="3933825"/>
            <a:ext cx="1569879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>
                <a:latin typeface="Times New Roman" panose="02020603050405020304" pitchFamily="18" charset="0"/>
              </a:rPr>
              <a:t>Check out</a:t>
            </a:r>
          </a:p>
        </p:txBody>
      </p:sp>
      <p:sp>
        <p:nvSpPr>
          <p:cNvPr id="9" name="Text Box 8">
            <a:extLst>
              <a:ext uri="{FF2B5EF4-FFF2-40B4-BE49-F238E27FC236}">
                <a16:creationId xmlns:a16="http://schemas.microsoft.com/office/drawing/2014/main" id="{445E3744-9F23-211E-BD99-C4D05B8A3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5050" y="5013325"/>
            <a:ext cx="14022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>
                <a:latin typeface="Times New Roman" panose="02020603050405020304" pitchFamily="18" charset="0"/>
              </a:rPr>
              <a:t>Check in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BB9DFE8-B242-B83F-6FDD-5D948CA60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076" y="1628775"/>
            <a:ext cx="1980248" cy="13684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 dirty="0">
                <a:latin typeface="Times New Roman" panose="02020603050405020304" pitchFamily="18" charset="0"/>
              </a:rPr>
              <a:t>workspace2</a:t>
            </a:r>
          </a:p>
        </p:txBody>
      </p:sp>
      <p:sp>
        <p:nvSpPr>
          <p:cNvPr id="11" name="Line 10">
            <a:extLst>
              <a:ext uri="{FF2B5EF4-FFF2-40B4-BE49-F238E27FC236}">
                <a16:creationId xmlns:a16="http://schemas.microsoft.com/office/drawing/2014/main" id="{165859C2-3A78-1F8C-D89C-60699B14872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36311" y="1844675"/>
            <a:ext cx="3723005" cy="1008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2" name="Line 11">
            <a:extLst>
              <a:ext uri="{FF2B5EF4-FFF2-40B4-BE49-F238E27FC236}">
                <a16:creationId xmlns:a16="http://schemas.microsoft.com/office/drawing/2014/main" id="{9D19957B-7F7B-31CF-BB3D-529A0D07B4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94938" y="2565400"/>
            <a:ext cx="3167698" cy="7191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B1EA52C2-2320-F2A7-620C-12B56FDD7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5187" y="1412875"/>
            <a:ext cx="14398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 dirty="0">
                <a:latin typeface="Times New Roman" panose="02020603050405020304" pitchFamily="18" charset="0"/>
              </a:rPr>
              <a:t>Check out</a:t>
            </a:r>
          </a:p>
        </p:txBody>
      </p:sp>
      <p:sp>
        <p:nvSpPr>
          <p:cNvPr id="14" name="Text Box 13">
            <a:extLst>
              <a:ext uri="{FF2B5EF4-FFF2-40B4-BE49-F238E27FC236}">
                <a16:creationId xmlns:a16="http://schemas.microsoft.com/office/drawing/2014/main" id="{B6A48667-8891-FEAD-2734-CBB040022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1113" y="2781300"/>
            <a:ext cx="128592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rgbClr val="000000"/>
              </a:buClr>
              <a:buFont typeface="Wingdings" panose="05000000000000000000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400" b="0" dirty="0">
                <a:latin typeface="Times New Roman" panose="02020603050405020304" pitchFamily="18" charset="0"/>
              </a:rPr>
              <a:t>Check in</a:t>
            </a:r>
          </a:p>
        </p:txBody>
      </p:sp>
    </p:spTree>
    <p:extLst>
      <p:ext uri="{BB962C8B-B14F-4D97-AF65-F5344CB8AC3E}">
        <p14:creationId xmlns:p14="http://schemas.microsoft.com/office/powerpoint/2010/main" val="184474514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63E0B-B9DD-ED0F-622C-61599143A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How to use </a:t>
            </a:r>
            <a:r>
              <a:rPr lang="it-IT" dirty="0" err="1"/>
              <a:t>git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2F7C7-00BA-7DE4-E9CB-4259D4A8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55198E-75FA-AE45-2DA5-4719B140F066}"/>
              </a:ext>
            </a:extLst>
          </p:cNvPr>
          <p:cNvSpPr/>
          <p:nvPr/>
        </p:nvSpPr>
        <p:spPr>
          <a:xfrm>
            <a:off x="1803633" y="2558642"/>
            <a:ext cx="1795244" cy="9899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F1B6DE6-AC89-902B-B8B6-83AC0E0C5829}"/>
              </a:ext>
            </a:extLst>
          </p:cNvPr>
          <p:cNvSpPr/>
          <p:nvPr/>
        </p:nvSpPr>
        <p:spPr>
          <a:xfrm>
            <a:off x="4407017" y="3548543"/>
            <a:ext cx="1795244" cy="9899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branch</a:t>
            </a:r>
            <a:endParaRPr lang="it-IT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3B71E8-F624-EEC6-BA9A-D48C4235989B}"/>
              </a:ext>
            </a:extLst>
          </p:cNvPr>
          <p:cNvCxnSpPr/>
          <p:nvPr/>
        </p:nvCxnSpPr>
        <p:spPr>
          <a:xfrm>
            <a:off x="3179428" y="3548543"/>
            <a:ext cx="1166768" cy="494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7B4301F-6923-5662-F656-2305DA074E64}"/>
              </a:ext>
            </a:extLst>
          </p:cNvPr>
          <p:cNvCxnSpPr/>
          <p:nvPr/>
        </p:nvCxnSpPr>
        <p:spPr>
          <a:xfrm flipH="1" flipV="1">
            <a:off x="3762812" y="3053592"/>
            <a:ext cx="1144748" cy="494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69C9BD52-36BF-2E1C-B4FA-4A8CE1EEDF3C}"/>
              </a:ext>
            </a:extLst>
          </p:cNvPr>
          <p:cNvSpPr txBox="1">
            <a:spLocks/>
          </p:cNvSpPr>
          <p:nvPr/>
        </p:nvSpPr>
        <p:spPr>
          <a:xfrm>
            <a:off x="7284442" y="2071956"/>
            <a:ext cx="4108159" cy="401956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Options in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branch</a:t>
            </a:r>
            <a:endParaRPr lang="it-IT" dirty="0"/>
          </a:p>
          <a:p>
            <a:pPr lvl="1"/>
            <a:r>
              <a:rPr lang="it-IT" dirty="0"/>
              <a:t>Do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branches</a:t>
            </a:r>
            <a:endParaRPr lang="it-IT" dirty="0"/>
          </a:p>
          <a:p>
            <a:pPr lvl="2"/>
            <a:r>
              <a:rPr lang="it-IT" dirty="0"/>
              <a:t>Per </a:t>
            </a:r>
            <a:r>
              <a:rPr lang="it-IT" dirty="0" err="1"/>
              <a:t>person</a:t>
            </a:r>
            <a:endParaRPr lang="it-IT" dirty="0"/>
          </a:p>
          <a:p>
            <a:pPr lvl="2"/>
            <a:r>
              <a:rPr lang="it-IT" dirty="0"/>
              <a:t>Per task</a:t>
            </a:r>
          </a:p>
          <a:p>
            <a:pPr lvl="1"/>
            <a:r>
              <a:rPr lang="it-IT" dirty="0"/>
              <a:t>No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branches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793147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71D1E-1348-B03C-E5C9-DEB9682AB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How to use </a:t>
            </a:r>
            <a:r>
              <a:rPr lang="it-IT" dirty="0" err="1"/>
              <a:t>git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D01BE-E3C8-650A-E397-C52CBFCE1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Branching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wisely</a:t>
            </a:r>
            <a:endParaRPr lang="it-IT" dirty="0"/>
          </a:p>
          <a:p>
            <a:pPr lvl="1"/>
            <a:r>
              <a:rPr lang="it-IT" dirty="0" err="1"/>
              <a:t>Need</a:t>
            </a:r>
            <a:r>
              <a:rPr lang="it-IT" dirty="0"/>
              <a:t> to merge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reasonable</a:t>
            </a:r>
            <a:r>
              <a:rPr lang="it-IT" dirty="0"/>
              <a:t> </a:t>
            </a:r>
            <a:r>
              <a:rPr lang="it-IT" dirty="0" err="1"/>
              <a:t>intervals</a:t>
            </a:r>
            <a:r>
              <a:rPr lang="it-IT" dirty="0"/>
              <a:t> to check </a:t>
            </a:r>
            <a:r>
              <a:rPr lang="it-IT" dirty="0" err="1"/>
              <a:t>consistency</a:t>
            </a:r>
            <a:endParaRPr lang="it-IT" dirty="0"/>
          </a:p>
          <a:p>
            <a:r>
              <a:rPr lang="it-IT" dirty="0" err="1"/>
              <a:t>Suggestions</a:t>
            </a:r>
            <a:endParaRPr lang="it-IT" dirty="0"/>
          </a:p>
          <a:p>
            <a:pPr lvl="1"/>
            <a:r>
              <a:rPr lang="it-IT" dirty="0"/>
              <a:t>Single </a:t>
            </a:r>
            <a:r>
              <a:rPr lang="it-IT" dirty="0" err="1"/>
              <a:t>documents</a:t>
            </a:r>
            <a:r>
              <a:rPr lang="it-IT" dirty="0"/>
              <a:t> (ex </a:t>
            </a:r>
            <a:r>
              <a:rPr lang="it-IT" dirty="0" err="1"/>
              <a:t>requirements</a:t>
            </a:r>
            <a:r>
              <a:rPr lang="it-IT" dirty="0"/>
              <a:t>): no </a:t>
            </a:r>
            <a:r>
              <a:rPr lang="it-IT" dirty="0" err="1"/>
              <a:t>branches</a:t>
            </a:r>
            <a:r>
              <a:rPr lang="it-IT" dirty="0"/>
              <a:t>, </a:t>
            </a:r>
            <a:r>
              <a:rPr lang="it-IT" dirty="0" err="1"/>
              <a:t>all</a:t>
            </a:r>
            <a:r>
              <a:rPr lang="it-IT" dirty="0"/>
              <a:t> team </a:t>
            </a:r>
            <a:r>
              <a:rPr lang="it-IT" dirty="0" err="1"/>
              <a:t>members</a:t>
            </a:r>
            <a:r>
              <a:rPr lang="it-IT" dirty="0"/>
              <a:t> work on </a:t>
            </a:r>
            <a:r>
              <a:rPr lang="it-IT" dirty="0" err="1"/>
              <a:t>same</a:t>
            </a:r>
            <a:r>
              <a:rPr lang="it-IT" dirty="0"/>
              <a:t> file</a:t>
            </a:r>
          </a:p>
          <a:p>
            <a:pPr lvl="1"/>
            <a:r>
              <a:rPr lang="it-IT" dirty="0"/>
              <a:t>Group of </a:t>
            </a:r>
            <a:r>
              <a:rPr lang="it-IT" dirty="0" err="1"/>
              <a:t>related</a:t>
            </a:r>
            <a:r>
              <a:rPr lang="it-IT" dirty="0"/>
              <a:t> files (ex .</a:t>
            </a:r>
            <a:r>
              <a:rPr lang="it-IT" dirty="0" err="1"/>
              <a:t>js</a:t>
            </a:r>
            <a:r>
              <a:rPr lang="it-IT" dirty="0"/>
              <a:t> files of code part, test part, GUI </a:t>
            </a:r>
            <a:r>
              <a:rPr lang="it-IT" dirty="0" err="1"/>
              <a:t>prototype</a:t>
            </a:r>
            <a:r>
              <a:rPr lang="it-IT" dirty="0"/>
              <a:t>): </a:t>
            </a:r>
          </a:p>
          <a:p>
            <a:pPr lvl="2"/>
            <a:r>
              <a:rPr lang="it-IT" dirty="0" err="1"/>
              <a:t>Either</a:t>
            </a:r>
            <a:r>
              <a:rPr lang="it-IT" dirty="0"/>
              <a:t> no </a:t>
            </a:r>
            <a:r>
              <a:rPr lang="it-IT" dirty="0" err="1"/>
              <a:t>branches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member</a:t>
            </a:r>
            <a:r>
              <a:rPr lang="it-IT" dirty="0"/>
              <a:t> works on a </a:t>
            </a:r>
            <a:r>
              <a:rPr lang="it-IT" dirty="0" err="1"/>
              <a:t>different</a:t>
            </a:r>
            <a:r>
              <a:rPr lang="it-IT" dirty="0"/>
              <a:t> file</a:t>
            </a:r>
          </a:p>
          <a:p>
            <a:pPr lvl="2"/>
            <a:r>
              <a:rPr lang="it-IT" dirty="0"/>
              <a:t>Or, </a:t>
            </a:r>
            <a:r>
              <a:rPr lang="it-IT" dirty="0" err="1"/>
              <a:t>branch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team </a:t>
            </a:r>
            <a:r>
              <a:rPr lang="it-IT" dirty="0" err="1"/>
              <a:t>member</a:t>
            </a:r>
            <a:r>
              <a:rPr lang="it-IT" dirty="0"/>
              <a:t>, </a:t>
            </a:r>
            <a:r>
              <a:rPr lang="it-IT" dirty="0" err="1"/>
              <a:t>then</a:t>
            </a:r>
            <a:r>
              <a:rPr lang="it-IT" dirty="0"/>
              <a:t> merge the </a:t>
            </a:r>
            <a:r>
              <a:rPr lang="it-IT" dirty="0" err="1"/>
              <a:t>branches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064533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2DF0CD-FB10-5D48-ADF2-93E8DAC4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Additional Resources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D91229-32A4-294A-975B-88A624B5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Reference guide</a:t>
            </a:r>
          </a:p>
          <a:p>
            <a:pPr lvl="1" algn="just"/>
            <a:r>
              <a:rPr lang="en-GB" dirty="0"/>
              <a:t>http://git-</a:t>
            </a:r>
            <a:r>
              <a:rPr lang="en-GB" dirty="0" err="1"/>
              <a:t>scm.com</a:t>
            </a:r>
            <a:r>
              <a:rPr lang="en-GB" dirty="0"/>
              <a:t>/doc</a:t>
            </a:r>
          </a:p>
          <a:p>
            <a:pPr algn="just"/>
            <a:r>
              <a:rPr lang="en-GB" dirty="0"/>
              <a:t>Book</a:t>
            </a:r>
          </a:p>
          <a:p>
            <a:pPr lvl="1" algn="just"/>
            <a:r>
              <a:rPr lang="en-GB" dirty="0"/>
              <a:t>https://git-scm.com/book/en/v2</a:t>
            </a:r>
          </a:p>
          <a:p>
            <a:pPr algn="just"/>
            <a:r>
              <a:rPr lang="en-GB" dirty="0"/>
              <a:t>GUI tools for git</a:t>
            </a:r>
          </a:p>
          <a:p>
            <a:pPr lvl="1" algn="just"/>
            <a:r>
              <a:rPr lang="en-GB" dirty="0"/>
              <a:t>https://git-</a:t>
            </a:r>
            <a:r>
              <a:rPr lang="en-GB" dirty="0" err="1"/>
              <a:t>scm.com</a:t>
            </a:r>
            <a:r>
              <a:rPr lang="en-GB" dirty="0"/>
              <a:t>/downloads/</a:t>
            </a:r>
            <a:r>
              <a:rPr lang="en-GB" dirty="0" err="1"/>
              <a:t>guis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1199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7CB9B-DE13-6643-645E-2627C2A9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CM Concepts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53CC-2480-70B8-A4AF-51C18CC9B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/>
              <a:t>Change</a:t>
            </a:r>
            <a:r>
              <a:rPr lang="it-IT" dirty="0"/>
              <a:t> control models</a:t>
            </a:r>
          </a:p>
          <a:p>
            <a:pPr lvl="1"/>
            <a:r>
              <a:rPr lang="it-IT" dirty="0"/>
              <a:t>Lock </a:t>
            </a:r>
            <a:r>
              <a:rPr lang="it-IT" dirty="0" err="1"/>
              <a:t>modify</a:t>
            </a:r>
            <a:r>
              <a:rPr lang="it-IT" dirty="0"/>
              <a:t> </a:t>
            </a:r>
            <a:r>
              <a:rPr lang="it-IT" dirty="0" err="1"/>
              <a:t>unlock</a:t>
            </a:r>
            <a:r>
              <a:rPr lang="it-IT" dirty="0"/>
              <a:t>: the first user </a:t>
            </a:r>
            <a:r>
              <a:rPr lang="it-IT" dirty="0" err="1"/>
              <a:t>locks</a:t>
            </a:r>
            <a:r>
              <a:rPr lang="it-IT" dirty="0"/>
              <a:t> the </a:t>
            </a:r>
            <a:r>
              <a:rPr lang="it-IT" dirty="0" err="1"/>
              <a:t>CIs</a:t>
            </a:r>
            <a:r>
              <a:rPr lang="it-IT" dirty="0"/>
              <a:t>, no </a:t>
            </a:r>
            <a:r>
              <a:rPr lang="it-IT" dirty="0" err="1"/>
              <a:t>other</a:t>
            </a:r>
            <a:r>
              <a:rPr lang="it-IT" dirty="0"/>
              <a:t> user can access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until</a:t>
            </a:r>
            <a:r>
              <a:rPr lang="it-IT" dirty="0"/>
              <a:t> first user </a:t>
            </a:r>
            <a:r>
              <a:rPr lang="it-IT" dirty="0" err="1"/>
              <a:t>unlocks</a:t>
            </a:r>
            <a:endParaRPr lang="it-IT" dirty="0"/>
          </a:p>
          <a:p>
            <a:pPr lvl="2"/>
            <a:r>
              <a:rPr lang="it-IT" dirty="0"/>
              <a:t>PRO: no </a:t>
            </a:r>
            <a:r>
              <a:rPr lang="it-IT" dirty="0" err="1"/>
              <a:t>concurrent</a:t>
            </a:r>
            <a:r>
              <a:rPr lang="it-IT" dirty="0"/>
              <a:t> </a:t>
            </a:r>
            <a:r>
              <a:rPr lang="it-IT" dirty="0" err="1"/>
              <a:t>modifications</a:t>
            </a:r>
            <a:endParaRPr lang="it-IT" dirty="0"/>
          </a:p>
          <a:p>
            <a:pPr lvl="2"/>
            <a:r>
              <a:rPr lang="it-IT" dirty="0"/>
              <a:t>CON: </a:t>
            </a:r>
            <a:r>
              <a:rPr lang="it-IT" dirty="0" err="1"/>
              <a:t>obliges</a:t>
            </a:r>
            <a:r>
              <a:rPr lang="it-IT" dirty="0"/>
              <a:t> to </a:t>
            </a:r>
            <a:r>
              <a:rPr lang="it-IT" dirty="0" err="1"/>
              <a:t>serialize</a:t>
            </a:r>
            <a:r>
              <a:rPr lang="it-IT" dirty="0"/>
              <a:t> work, first user </a:t>
            </a:r>
            <a:r>
              <a:rPr lang="it-IT" dirty="0" err="1"/>
              <a:t>often</a:t>
            </a:r>
            <a:r>
              <a:rPr lang="it-IT" dirty="0"/>
              <a:t> </a:t>
            </a:r>
            <a:r>
              <a:rPr lang="it-IT" dirty="0" err="1"/>
              <a:t>forgets</a:t>
            </a:r>
            <a:r>
              <a:rPr lang="it-IT" dirty="0"/>
              <a:t> to </a:t>
            </a:r>
            <a:r>
              <a:rPr lang="it-IT" dirty="0" err="1"/>
              <a:t>unlock</a:t>
            </a:r>
            <a:endParaRPr lang="it-IT" dirty="0"/>
          </a:p>
          <a:p>
            <a:pPr lvl="2"/>
            <a:endParaRPr lang="it-IT" dirty="0"/>
          </a:p>
          <a:p>
            <a:pPr lvl="1"/>
            <a:r>
              <a:rPr lang="it-IT" dirty="0"/>
              <a:t>Copy </a:t>
            </a:r>
            <a:r>
              <a:rPr lang="it-IT" dirty="0" err="1"/>
              <a:t>modify</a:t>
            </a:r>
            <a:r>
              <a:rPr lang="it-IT" dirty="0"/>
              <a:t> merge: </a:t>
            </a:r>
            <a:r>
              <a:rPr lang="it-IT" dirty="0" err="1"/>
              <a:t>many</a:t>
            </a:r>
            <a:r>
              <a:rPr lang="it-IT" dirty="0"/>
              <a:t> users can checkout in </a:t>
            </a:r>
            <a:r>
              <a:rPr lang="it-IT" dirty="0" err="1"/>
              <a:t>parallel</a:t>
            </a:r>
            <a:r>
              <a:rPr lang="it-IT" dirty="0"/>
              <a:t> and work on copies</a:t>
            </a:r>
          </a:p>
          <a:p>
            <a:pPr lvl="2"/>
            <a:r>
              <a:rPr lang="it-IT" dirty="0"/>
              <a:t>PRO: </a:t>
            </a:r>
            <a:r>
              <a:rPr lang="it-IT" dirty="0" err="1"/>
              <a:t>allows</a:t>
            </a:r>
            <a:r>
              <a:rPr lang="it-IT" dirty="0"/>
              <a:t> </a:t>
            </a:r>
            <a:r>
              <a:rPr lang="it-IT" dirty="0" err="1"/>
              <a:t>parallel</a:t>
            </a:r>
            <a:r>
              <a:rPr lang="it-IT" dirty="0"/>
              <a:t> work</a:t>
            </a:r>
          </a:p>
          <a:p>
            <a:pPr lvl="2"/>
            <a:r>
              <a:rPr lang="it-IT" dirty="0"/>
              <a:t>CON: </a:t>
            </a:r>
            <a:r>
              <a:rPr lang="it-IT" dirty="0" err="1"/>
              <a:t>conflicts</a:t>
            </a:r>
            <a:r>
              <a:rPr lang="it-IT" dirty="0"/>
              <a:t> (== </a:t>
            </a:r>
            <a:r>
              <a:rPr lang="it-IT" dirty="0" err="1"/>
              <a:t>inconsistent</a:t>
            </a:r>
            <a:r>
              <a:rPr lang="it-IT" dirty="0"/>
              <a:t> </a:t>
            </a:r>
            <a:r>
              <a:rPr lang="it-IT" dirty="0" err="1"/>
              <a:t>modifications</a:t>
            </a:r>
            <a:r>
              <a:rPr lang="it-IT" dirty="0"/>
              <a:t> of the </a:t>
            </a:r>
            <a:r>
              <a:rPr lang="it-IT" dirty="0" err="1"/>
              <a:t>same</a:t>
            </a:r>
            <a:r>
              <a:rPr lang="it-IT" dirty="0"/>
              <a:t> CI by </a:t>
            </a:r>
            <a:r>
              <a:rPr lang="it-IT" dirty="0" err="1"/>
              <a:t>different</a:t>
            </a:r>
            <a:r>
              <a:rPr lang="it-IT" dirty="0"/>
              <a:t> users) are </a:t>
            </a:r>
            <a:r>
              <a:rPr lang="it-IT" dirty="0" err="1"/>
              <a:t>possible</a:t>
            </a:r>
            <a:r>
              <a:rPr lang="it-IT" dirty="0"/>
              <a:t>, merge </a:t>
            </a:r>
            <a:r>
              <a:rPr lang="it-IT" dirty="0" err="1"/>
              <a:t>operation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delicate, time </a:t>
            </a:r>
            <a:r>
              <a:rPr lang="it-IT" dirty="0" err="1"/>
              <a:t>consuming</a:t>
            </a:r>
            <a:r>
              <a:rPr lang="it-IT" dirty="0"/>
              <a:t> and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prone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2950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ADE1-B2D8-452B-F73B-D95C82DA7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CM </a:t>
            </a:r>
            <a:r>
              <a:rPr lang="it-IT" dirty="0" err="1"/>
              <a:t>choices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4576C-E889-73B5-647E-0FCA0140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CI	</a:t>
            </a:r>
          </a:p>
          <a:p>
            <a:pPr lvl="1"/>
            <a:r>
              <a:rPr lang="it-IT" dirty="0"/>
              <a:t>Not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documents</a:t>
            </a:r>
            <a:r>
              <a:rPr lang="it-IT" dirty="0"/>
              <a:t> / files in a project </a:t>
            </a:r>
            <a:r>
              <a:rPr lang="it-IT" dirty="0" err="1"/>
              <a:t>become</a:t>
            </a:r>
            <a:r>
              <a:rPr lang="it-IT" dirty="0"/>
              <a:t> CI</a:t>
            </a:r>
          </a:p>
          <a:p>
            <a:pPr lvl="1"/>
            <a:r>
              <a:rPr lang="it-IT" dirty="0"/>
              <a:t>A CI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advantages</a:t>
            </a:r>
            <a:r>
              <a:rPr lang="it-IT" dirty="0"/>
              <a:t> (</a:t>
            </a:r>
            <a:r>
              <a:rPr lang="it-IT" dirty="0" err="1"/>
              <a:t>versioning</a:t>
            </a:r>
            <a:r>
              <a:rPr lang="it-IT" dirty="0"/>
              <a:t> access control </a:t>
            </a:r>
            <a:r>
              <a:rPr lang="it-IT" dirty="0" err="1"/>
              <a:t>etc</a:t>
            </a:r>
            <a:r>
              <a:rPr lang="it-IT" dirty="0"/>
              <a:t>)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a cost of an overhead (check in check out)</a:t>
            </a:r>
          </a:p>
          <a:p>
            <a:r>
              <a:rPr lang="it-IT" dirty="0"/>
              <a:t>Lock model or </a:t>
            </a:r>
            <a:r>
              <a:rPr lang="it-IT" dirty="0" err="1"/>
              <a:t>not</a:t>
            </a:r>
            <a:endParaRPr lang="it-IT" dirty="0"/>
          </a:p>
          <a:p>
            <a:r>
              <a:rPr lang="it-IT" dirty="0"/>
              <a:t>Time </a:t>
            </a:r>
            <a:r>
              <a:rPr lang="it-IT" dirty="0" err="1"/>
              <a:t>distance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commits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Every</a:t>
            </a:r>
            <a:r>
              <a:rPr lang="it-IT" dirty="0"/>
              <a:t> week? day? hour?</a:t>
            </a:r>
          </a:p>
          <a:p>
            <a:r>
              <a:rPr lang="it-IT" dirty="0"/>
              <a:t>CM manager </a:t>
            </a:r>
            <a:r>
              <a:rPr lang="it-IT" dirty="0" err="1"/>
              <a:t>role</a:t>
            </a:r>
            <a:endParaRPr lang="it-IT" dirty="0"/>
          </a:p>
          <a:p>
            <a:pPr lvl="1"/>
            <a:r>
              <a:rPr lang="it-IT" dirty="0" err="1"/>
              <a:t>Defined</a:t>
            </a:r>
            <a:r>
              <a:rPr lang="it-IT" dirty="0"/>
              <a:t> or </a:t>
            </a:r>
            <a:r>
              <a:rPr lang="it-IT" dirty="0" err="1"/>
              <a:t>not</a:t>
            </a:r>
            <a:endParaRPr lang="it-IT" dirty="0"/>
          </a:p>
          <a:p>
            <a:r>
              <a:rPr lang="it-IT" dirty="0"/>
              <a:t>CMS tool</a:t>
            </a:r>
          </a:p>
        </p:txBody>
      </p:sp>
    </p:spTree>
    <p:extLst>
      <p:ext uri="{BB962C8B-B14F-4D97-AF65-F5344CB8AC3E}">
        <p14:creationId xmlns:p14="http://schemas.microsoft.com/office/powerpoint/2010/main" val="3405003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C114A2-36BF-AB43-917F-4F535E29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Configuration Management System (CMS)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C19C01-BD21-D04D-8DED-7E26D1E08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Software application capable of </a:t>
            </a:r>
          </a:p>
          <a:p>
            <a:pPr lvl="1" algn="just"/>
            <a:r>
              <a:rPr lang="en-GB" dirty="0"/>
              <a:t>Storing and versioning CIs</a:t>
            </a:r>
          </a:p>
          <a:p>
            <a:pPr lvl="1" algn="just"/>
            <a:r>
              <a:rPr lang="en-GB" dirty="0"/>
              <a:t>Storing and versioning configurations </a:t>
            </a:r>
          </a:p>
          <a:p>
            <a:pPr lvl="1" algn="just"/>
            <a:r>
              <a:rPr lang="en-GB" dirty="0"/>
              <a:t>Change control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4674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4B9104-E51D-504C-A9FD-835A2DBF6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CMS Functionalities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9F9075-093B-914A-A289-1E0608267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Revert CI back to a previous version</a:t>
            </a:r>
          </a:p>
          <a:p>
            <a:pPr algn="just"/>
            <a:r>
              <a:rPr lang="en-GB" dirty="0"/>
              <a:t>Revert configuration back to a previous version</a:t>
            </a:r>
          </a:p>
          <a:p>
            <a:pPr algn="just"/>
            <a:r>
              <a:rPr lang="en-GB" dirty="0"/>
              <a:t>Compare changes over time</a:t>
            </a:r>
          </a:p>
          <a:p>
            <a:pPr algn="just"/>
            <a:r>
              <a:rPr lang="en-GB" dirty="0"/>
              <a:t>Control access (who can read / write what Cis)</a:t>
            </a:r>
          </a:p>
          <a:p>
            <a:pPr algn="just"/>
            <a:r>
              <a:rPr lang="en-GB" dirty="0"/>
              <a:t>Track who modified what when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5344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3D1DE-2D7E-C412-12FD-AC8E390F0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7AD21-2FD0-3522-0AC7-0A376ADB9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Where</a:t>
            </a:r>
            <a:r>
              <a:rPr lang="it-IT" dirty="0"/>
              <a:t> are the </a:t>
            </a:r>
            <a:r>
              <a:rPr lang="it-IT" dirty="0" err="1"/>
              <a:t>documents</a:t>
            </a:r>
            <a:r>
              <a:rPr lang="it-IT" dirty="0"/>
              <a:t>?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 repository, </a:t>
            </a:r>
            <a:r>
              <a:rPr lang="it-IT" dirty="0" err="1">
                <a:sym typeface="Wingdings" panose="05000000000000000000" pitchFamily="2" charset="2"/>
              </a:rPr>
              <a:t>CIs</a:t>
            </a:r>
            <a:r>
              <a:rPr lang="it-IT" dirty="0">
                <a:sym typeface="Wingdings" panose="05000000000000000000" pitchFamily="2" charset="2"/>
              </a:rPr>
              <a:t>, </a:t>
            </a:r>
            <a:r>
              <a:rPr lang="it-IT" dirty="0" err="1">
                <a:sym typeface="Wingdings" panose="05000000000000000000" pitchFamily="2" charset="2"/>
              </a:rPr>
              <a:t>configurations</a:t>
            </a:r>
            <a:endParaRPr lang="it-IT" dirty="0"/>
          </a:p>
          <a:p>
            <a:r>
              <a:rPr lang="it-IT" dirty="0"/>
              <a:t>Who can </a:t>
            </a:r>
            <a:r>
              <a:rPr lang="it-IT" dirty="0" err="1"/>
              <a:t>change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, </a:t>
            </a:r>
            <a:r>
              <a:rPr lang="it-IT" dirty="0" err="1"/>
              <a:t>when</a:t>
            </a:r>
            <a:r>
              <a:rPr lang="it-IT" dirty="0"/>
              <a:t>?	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change</a:t>
            </a:r>
            <a:r>
              <a:rPr lang="it-IT" dirty="0">
                <a:sym typeface="Wingdings" panose="05000000000000000000" pitchFamily="2" charset="2"/>
              </a:rPr>
              <a:t> control</a:t>
            </a:r>
            <a:endParaRPr lang="it-IT" dirty="0"/>
          </a:p>
          <a:p>
            <a:r>
              <a:rPr lang="it-IT" dirty="0"/>
              <a:t>Who </a:t>
            </a:r>
            <a:r>
              <a:rPr lang="it-IT" dirty="0" err="1"/>
              <a:t>did</a:t>
            </a:r>
            <a:r>
              <a:rPr lang="it-IT" dirty="0"/>
              <a:t> </a:t>
            </a:r>
            <a:r>
              <a:rPr lang="it-IT" dirty="0" err="1"/>
              <a:t>modify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?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 tracking</a:t>
            </a:r>
            <a:endParaRPr lang="it-IT" dirty="0"/>
          </a:p>
          <a:p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the last working </a:t>
            </a:r>
            <a:r>
              <a:rPr lang="it-IT" dirty="0" err="1"/>
              <a:t>version</a:t>
            </a:r>
            <a:r>
              <a:rPr lang="it-IT" dirty="0"/>
              <a:t>?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configurations</a:t>
            </a:r>
            <a:r>
              <a:rPr lang="it-IT" dirty="0">
                <a:sym typeface="Wingdings" panose="05000000000000000000" pitchFamily="2" charset="2"/>
              </a:rPr>
              <a:t>, </a:t>
            </a:r>
            <a:r>
              <a:rPr lang="it-IT" dirty="0" err="1">
                <a:sym typeface="Wingdings" panose="05000000000000000000" pitchFamily="2" charset="2"/>
              </a:rPr>
              <a:t>v</a:t>
            </a:r>
            <a:r>
              <a:rPr lang="it-IT" dirty="0" err="1"/>
              <a:t>ersioning</a:t>
            </a:r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64875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D9B6CE-0746-8441-A1C6-02217EB7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CMS Taxonomy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6CDC5F-22E5-5247-8E56-AFB30DDA6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40" y="2425472"/>
            <a:ext cx="10515600" cy="4351338"/>
          </a:xfrm>
        </p:spPr>
        <p:txBody>
          <a:bodyPr/>
          <a:lstStyle/>
          <a:p>
            <a:pPr algn="just"/>
            <a:r>
              <a:rPr lang="en-GB" dirty="0"/>
              <a:t>Local CMS</a:t>
            </a:r>
          </a:p>
          <a:p>
            <a:pPr lvl="1" algn="just"/>
            <a:r>
              <a:rPr lang="en-GB" dirty="0"/>
              <a:t>Only one machine, repository and workspace on the same machine</a:t>
            </a:r>
          </a:p>
          <a:p>
            <a:pPr algn="just"/>
            <a:r>
              <a:rPr lang="en-GB" dirty="0"/>
              <a:t>Centralized CMS</a:t>
            </a:r>
          </a:p>
          <a:p>
            <a:pPr lvl="1" algn="just"/>
            <a:r>
              <a:rPr lang="en-GB" dirty="0"/>
              <a:t>Server contains repository (all CIs all versions), clients contain copy</a:t>
            </a:r>
          </a:p>
          <a:p>
            <a:pPr algn="just"/>
            <a:r>
              <a:rPr lang="en-GB" dirty="0"/>
              <a:t>Distributed CMS </a:t>
            </a:r>
          </a:p>
          <a:p>
            <a:pPr lvl="1" algn="just"/>
            <a:r>
              <a:rPr lang="en-GB" dirty="0"/>
              <a:t>Server contains repository, each client mirrors the repository locally</a:t>
            </a:r>
          </a:p>
          <a:p>
            <a:pPr algn="just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823C11E-F9FD-4B8B-95D6-7AF0D10167A1}"/>
              </a:ext>
            </a:extLst>
          </p:cNvPr>
          <p:cNvGrpSpPr/>
          <p:nvPr/>
        </p:nvGrpSpPr>
        <p:grpSpPr>
          <a:xfrm>
            <a:off x="6607725" y="0"/>
            <a:ext cx="3336134" cy="2656305"/>
            <a:chOff x="1489860" y="1412875"/>
            <a:chExt cx="6890464" cy="435784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00B7DA2-9CF6-D436-0DB5-F7A73805C1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4176" y="4076700"/>
              <a:ext cx="1980248" cy="136842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800" b="0" dirty="0">
                  <a:latin typeface="Times New Roman" panose="02020603050405020304" pitchFamily="18" charset="0"/>
                </a:rPr>
                <a:t>workspace1</a:t>
              </a: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F0F6BB6-6C3C-414B-11AB-FDC6B48C7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860" y="2924175"/>
              <a:ext cx="2296318" cy="14414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800" b="0" dirty="0">
                  <a:latin typeface="Times New Roman" panose="02020603050405020304" pitchFamily="18" charset="0"/>
                </a:rPr>
                <a:t>repository</a:t>
              </a: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  <p:sp>
          <p:nvSpPr>
            <p:cNvPr id="15" name="Line 5">
              <a:extLst>
                <a:ext uri="{FF2B5EF4-FFF2-40B4-BE49-F238E27FC236}">
                  <a16:creationId xmlns:a16="http://schemas.microsoft.com/office/drawing/2014/main" id="{ECC744E1-08C1-D924-210A-8506782107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581" y="3357563"/>
              <a:ext cx="3405188" cy="7191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6" name="Line 6">
              <a:extLst>
                <a:ext uri="{FF2B5EF4-FFF2-40B4-BE49-F238E27FC236}">
                  <a16:creationId xmlns:a16="http://schemas.microsoft.com/office/drawing/2014/main" id="{912B6C1D-857C-0041-6550-2D2D2BBE74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25486" y="4365625"/>
              <a:ext cx="3089117" cy="647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Text Box 7">
              <a:extLst>
                <a:ext uri="{FF2B5EF4-FFF2-40B4-BE49-F238E27FC236}">
                  <a16:creationId xmlns:a16="http://schemas.microsoft.com/office/drawing/2014/main" id="{2C0BA5A5-4E42-D2A1-E6BC-EE21AAAA28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8866" y="3933824"/>
              <a:ext cx="381544" cy="75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  <p:sp>
          <p:nvSpPr>
            <p:cNvPr id="18" name="Text Box 8">
              <a:extLst>
                <a:ext uri="{FF2B5EF4-FFF2-40B4-BE49-F238E27FC236}">
                  <a16:creationId xmlns:a16="http://schemas.microsoft.com/office/drawing/2014/main" id="{86AF44E0-80EA-4FE6-B591-0C5F74849B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5049" y="5013324"/>
              <a:ext cx="381544" cy="75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95DAD0D-A3E4-865E-D947-F58A3A42B6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076" y="1628775"/>
              <a:ext cx="1980248" cy="136842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it-IT" sz="1800" b="0" dirty="0">
                  <a:latin typeface="Times New Roman" panose="02020603050405020304" pitchFamily="18" charset="0"/>
                </a:rPr>
                <a:t>workspace2</a:t>
              </a:r>
            </a:p>
          </p:txBody>
        </p:sp>
        <p:sp>
          <p:nvSpPr>
            <p:cNvPr id="20" name="Line 10">
              <a:extLst>
                <a:ext uri="{FF2B5EF4-FFF2-40B4-BE49-F238E27FC236}">
                  <a16:creationId xmlns:a16="http://schemas.microsoft.com/office/drawing/2014/main" id="{603C14C1-FFDD-AA30-3209-D3F5123FA4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311" y="1844675"/>
              <a:ext cx="3723005" cy="10080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Line 11">
              <a:extLst>
                <a:ext uri="{FF2B5EF4-FFF2-40B4-BE49-F238E27FC236}">
                  <a16:creationId xmlns:a16="http://schemas.microsoft.com/office/drawing/2014/main" id="{F7244642-3B40-F7C5-E8C4-938D881E7B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94938" y="2565400"/>
              <a:ext cx="3167698" cy="7191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Text Box 12">
              <a:extLst>
                <a:ext uri="{FF2B5EF4-FFF2-40B4-BE49-F238E27FC236}">
                  <a16:creationId xmlns:a16="http://schemas.microsoft.com/office/drawing/2014/main" id="{7A3A9BED-C70E-AA9A-AACC-0C0554D2AD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45186" y="1412875"/>
              <a:ext cx="381544" cy="75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  <p:sp>
          <p:nvSpPr>
            <p:cNvPr id="23" name="Text Box 13">
              <a:extLst>
                <a:ext uri="{FF2B5EF4-FFF2-40B4-BE49-F238E27FC236}">
                  <a16:creationId xmlns:a16="http://schemas.microsoft.com/office/drawing/2014/main" id="{BF7C4AC5-06B9-9650-8706-D9D4BCF6C5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1114" y="2781300"/>
              <a:ext cx="381544" cy="7573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eaLnBrk="0" hangingPunct="0">
                <a:spcBef>
                  <a:spcPct val="20000"/>
                </a:spcBef>
                <a:spcAft>
                  <a:spcPct val="5000"/>
                </a:spcAft>
                <a:buClr>
                  <a:srgbClr val="000000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rgbClr val="000000"/>
                </a:buClr>
                <a:buFont typeface="Wingdings" panose="05000000000000000000" pitchFamily="2" charset="2"/>
                <a:buChar char="w"/>
                <a:defRPr sz="28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4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3pPr>
              <a:lvl4pPr marL="16002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4pPr>
              <a:lvl5pPr marL="2057400" indent="-228600" algn="l" eaLnBrk="0" hangingPunct="0">
                <a:spcBef>
                  <a:spcPct val="20000"/>
                </a:spcBef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00"/>
                </a:buClr>
                <a:buChar char="–"/>
                <a:defRPr sz="2000">
                  <a:solidFill>
                    <a:schemeClr val="tx1"/>
                  </a:solidFill>
                  <a:latin typeface="Lucida Sans Unicode" panose="020B0602030504020204" pitchFamily="34" charset="0"/>
                </a:defRPr>
              </a:lvl9pPr>
            </a:lstStyle>
            <a:p>
              <a:pPr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endParaRPr lang="en-US" altLang="it-IT" sz="2400" b="0" dirty="0">
                <a:latin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602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EC402A-623C-AE4A-A547-976264DDD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CMS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C0529397-B64E-8649-BDD8-41DB507DAC8A}"/>
              </a:ext>
            </a:extLst>
          </p:cNvPr>
          <p:cNvSpPr/>
          <p:nvPr/>
        </p:nvSpPr>
        <p:spPr>
          <a:xfrm>
            <a:off x="3610769" y="1986156"/>
            <a:ext cx="4970462" cy="42433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4254708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C7B18B-CAF6-F248-B0F1-51C3F7CFE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Centralized CMS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5CD7E8A-6A49-0C43-B5AD-27EA436022F3}"/>
              </a:ext>
            </a:extLst>
          </p:cNvPr>
          <p:cNvSpPr/>
          <p:nvPr/>
        </p:nvSpPr>
        <p:spPr>
          <a:xfrm>
            <a:off x="3061494" y="1944959"/>
            <a:ext cx="6069012" cy="42195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77725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2D9E4F-8FBF-0842-918B-8E7E215A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3855772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8CF7BB-9EE8-8841-A563-F7F859201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Distributed CMS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503D566-BD1B-FD4F-AE85-427F3093A9AE}"/>
              </a:ext>
            </a:extLst>
          </p:cNvPr>
          <p:cNvSpPr/>
          <p:nvPr/>
        </p:nvSpPr>
        <p:spPr>
          <a:xfrm>
            <a:off x="4129881" y="1690688"/>
            <a:ext cx="3932237" cy="47132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885883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191BA-7009-F126-0B70-365B25A53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6BD30E-3FD3-1C36-33C3-DBBF7CB4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28A22F-D257-177A-E50D-2EEE40058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1"/>
          </a:xfrm>
        </p:spPr>
        <p:txBody>
          <a:bodyPr>
            <a:normAutofit/>
          </a:bodyPr>
          <a:lstStyle/>
          <a:p>
            <a:r>
              <a:rPr lang="en-GB" dirty="0"/>
              <a:t>Local CMS</a:t>
            </a:r>
          </a:p>
          <a:p>
            <a:pPr lvl="1"/>
            <a:r>
              <a:rPr lang="en-GB" dirty="0"/>
              <a:t>RCS</a:t>
            </a:r>
          </a:p>
          <a:p>
            <a:r>
              <a:rPr lang="en-GB" dirty="0"/>
              <a:t>Centralized CMS</a:t>
            </a:r>
          </a:p>
          <a:p>
            <a:pPr lvl="1"/>
            <a:r>
              <a:rPr lang="en-GB" dirty="0"/>
              <a:t>CVS</a:t>
            </a:r>
          </a:p>
          <a:p>
            <a:pPr lvl="1"/>
            <a:r>
              <a:rPr lang="en-GB" dirty="0"/>
              <a:t>Subversion</a:t>
            </a:r>
          </a:p>
          <a:p>
            <a:pPr lvl="1"/>
            <a:r>
              <a:rPr lang="en-GB" dirty="0"/>
              <a:t>Perforce</a:t>
            </a:r>
          </a:p>
          <a:p>
            <a:r>
              <a:rPr lang="en-GB" dirty="0"/>
              <a:t>Distributed CMS</a:t>
            </a:r>
          </a:p>
          <a:p>
            <a:pPr lvl="1"/>
            <a:r>
              <a:rPr lang="en-GB" dirty="0"/>
              <a:t>Git</a:t>
            </a:r>
          </a:p>
          <a:p>
            <a:pPr lvl="1"/>
            <a:r>
              <a:rPr lang="en-GB" dirty="0"/>
              <a:t>Mercurial</a:t>
            </a:r>
          </a:p>
          <a:p>
            <a:pPr lvl="1"/>
            <a:r>
              <a:rPr lang="en-GB" dirty="0"/>
              <a:t>Bazaar or </a:t>
            </a:r>
            <a:r>
              <a:rPr lang="en-GB" dirty="0" err="1"/>
              <a:t>Darcs</a:t>
            </a:r>
            <a:endParaRPr lang="en-GB" dirty="0"/>
          </a:p>
          <a:p>
            <a:endParaRPr lang="en-GB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D5223D4C-DFBB-8DAD-B142-D8A9EFE7DFBF}"/>
              </a:ext>
            </a:extLst>
          </p:cNvPr>
          <p:cNvSpPr/>
          <p:nvPr/>
        </p:nvSpPr>
        <p:spPr>
          <a:xfrm>
            <a:off x="5801193" y="2188564"/>
            <a:ext cx="4129791" cy="2570813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Local </a:t>
            </a:r>
            <a:r>
              <a:rPr lang="it-IT" dirty="0" err="1"/>
              <a:t>only</a:t>
            </a:r>
            <a:r>
              <a:rPr lang="it-IT" dirty="0"/>
              <a:t> CMS </a:t>
            </a:r>
            <a:r>
              <a:rPr lang="it-IT" dirty="0" err="1"/>
              <a:t>quite</a:t>
            </a:r>
            <a:r>
              <a:rPr lang="it-IT" dirty="0"/>
              <a:t> obsolete</a:t>
            </a:r>
          </a:p>
          <a:p>
            <a:br>
              <a:rPr lang="it-IT" dirty="0"/>
            </a:br>
            <a:r>
              <a:rPr lang="it-IT" dirty="0"/>
              <a:t>Distributed CMS are </a:t>
            </a:r>
            <a:r>
              <a:rPr lang="it-IT" dirty="0" err="1"/>
              <a:t>becoming</a:t>
            </a:r>
            <a:r>
              <a:rPr lang="it-IT" dirty="0"/>
              <a:t> mainstream due to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flexibility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72651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05251B-E98B-6F49-9762-59DD66C33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Storage Models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AA1DCB-2736-194A-8BE3-A1E31217D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dirty="0"/>
              <a:t>Deltas</a:t>
            </a:r>
          </a:p>
          <a:p>
            <a:pPr lvl="1" algn="just"/>
            <a:r>
              <a:rPr lang="en-GB" dirty="0"/>
              <a:t>For a CI the root version is stored, for next versions only the differences are stored</a:t>
            </a:r>
          </a:p>
          <a:p>
            <a:pPr marL="457200" lvl="1" indent="0" algn="just">
              <a:buNone/>
            </a:pPr>
            <a:r>
              <a:rPr lang="en-GB" dirty="0"/>
              <a:t>PRO. Less space is used</a:t>
            </a:r>
          </a:p>
          <a:p>
            <a:pPr marL="457200" lvl="1" indent="0" algn="just">
              <a:buNone/>
            </a:pPr>
            <a:r>
              <a:rPr lang="en-GB" dirty="0"/>
              <a:t>CON. Reconstructing a version can take time</a:t>
            </a:r>
          </a:p>
          <a:p>
            <a:pPr lvl="1" algn="just"/>
            <a:endParaRPr lang="en-GB" dirty="0"/>
          </a:p>
          <a:p>
            <a:pPr algn="just"/>
            <a:r>
              <a:rPr lang="en-GB" dirty="0"/>
              <a:t>Full copies </a:t>
            </a:r>
          </a:p>
          <a:p>
            <a:pPr lvl="1" algn="just"/>
            <a:r>
              <a:rPr lang="en-GB" dirty="0"/>
              <a:t>For a CI a full copy of each version is stored</a:t>
            </a:r>
          </a:p>
          <a:p>
            <a:pPr marL="457200" lvl="1" indent="0" algn="just">
              <a:buNone/>
            </a:pPr>
            <a:r>
              <a:rPr lang="en-GB" dirty="0"/>
              <a:t>PRO. More space is used</a:t>
            </a:r>
          </a:p>
          <a:p>
            <a:pPr marL="457200" lvl="1" indent="0" algn="just">
              <a:buNone/>
            </a:pPr>
            <a:r>
              <a:rPr lang="en-GB" dirty="0"/>
              <a:t>CON. Each version available in time zero</a:t>
            </a:r>
          </a:p>
          <a:p>
            <a:pPr algn="just"/>
            <a:endParaRPr lang="en-GB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93521284-338C-2443-4A1E-7E83DA228082}"/>
              </a:ext>
            </a:extLst>
          </p:cNvPr>
          <p:cNvSpPr/>
          <p:nvPr/>
        </p:nvSpPr>
        <p:spPr>
          <a:xfrm>
            <a:off x="7550092" y="4244829"/>
            <a:ext cx="3270125" cy="205771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Full copies more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the cost of storage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decreasing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5482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78B5A-CE0C-44F7-5D56-B7156487F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Configuration</a:t>
            </a:r>
            <a:r>
              <a:rPr lang="it-IT" dirty="0"/>
              <a:t> management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8BEBC-C2DE-1CC7-C93D-86ECCEE0A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Differences</a:t>
            </a:r>
            <a:r>
              <a:rPr lang="it-IT" dirty="0"/>
              <a:t>  (ex </a:t>
            </a:r>
            <a:r>
              <a:rPr lang="it-IT" dirty="0" err="1"/>
              <a:t>svn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A </a:t>
            </a:r>
            <a:r>
              <a:rPr lang="it-IT" dirty="0" err="1"/>
              <a:t>commit</a:t>
            </a:r>
            <a:r>
              <a:rPr lang="it-IT" dirty="0"/>
              <a:t> by a user </a:t>
            </a:r>
            <a:r>
              <a:rPr lang="it-IT" dirty="0" err="1"/>
              <a:t>changes</a:t>
            </a:r>
            <a:r>
              <a:rPr lang="it-IT" dirty="0"/>
              <a:t> the </a:t>
            </a:r>
            <a:r>
              <a:rPr lang="it-IT" dirty="0" err="1"/>
              <a:t>version</a:t>
            </a:r>
            <a:r>
              <a:rPr lang="it-IT" dirty="0"/>
              <a:t> of a CI (</a:t>
            </a:r>
            <a:r>
              <a:rPr lang="it-IT" dirty="0" err="1"/>
              <a:t>only</a:t>
            </a:r>
            <a:r>
              <a:rPr lang="it-IT" dirty="0"/>
              <a:t>)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r>
              <a:rPr lang="it-IT" dirty="0"/>
              <a:t>Snapshot (ex </a:t>
            </a:r>
            <a:r>
              <a:rPr lang="it-IT" dirty="0" err="1"/>
              <a:t>git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A </a:t>
            </a:r>
            <a:r>
              <a:rPr lang="it-IT" dirty="0" err="1"/>
              <a:t>commit</a:t>
            </a:r>
            <a:r>
              <a:rPr lang="it-IT" dirty="0"/>
              <a:t> by a user </a:t>
            </a:r>
            <a:r>
              <a:rPr lang="it-IT" dirty="0" err="1"/>
              <a:t>defines</a:t>
            </a:r>
            <a:r>
              <a:rPr lang="it-IT" dirty="0"/>
              <a:t> a new snapshot, </a:t>
            </a:r>
            <a:r>
              <a:rPr lang="it-IT" dirty="0" err="1"/>
              <a:t>including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CIs</a:t>
            </a:r>
            <a:endParaRPr lang="it-IT" dirty="0"/>
          </a:p>
          <a:p>
            <a:pPr lvl="1"/>
            <a:r>
              <a:rPr lang="it-IT" dirty="0"/>
              <a:t>A snapshot </a:t>
            </a:r>
            <a:r>
              <a:rPr lang="it-IT" dirty="0" err="1"/>
              <a:t>is</a:t>
            </a:r>
            <a:r>
              <a:rPr lang="it-IT" dirty="0"/>
              <a:t> made of </a:t>
            </a:r>
            <a:r>
              <a:rPr lang="it-IT" dirty="0" err="1"/>
              <a:t>all</a:t>
            </a:r>
            <a:r>
              <a:rPr lang="it-IT" dirty="0"/>
              <a:t> Cis in the project</a:t>
            </a:r>
            <a:endParaRPr lang="it-IT" u="sng" dirty="0"/>
          </a:p>
          <a:p>
            <a:pPr lvl="1"/>
            <a:r>
              <a:rPr lang="it-IT" dirty="0" err="1"/>
              <a:t>If</a:t>
            </a:r>
            <a:r>
              <a:rPr lang="it-IT" dirty="0"/>
              <a:t> a CI </a:t>
            </a:r>
            <a:r>
              <a:rPr lang="it-IT" dirty="0" err="1"/>
              <a:t>did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change</a:t>
            </a:r>
            <a:r>
              <a:rPr lang="it-IT" dirty="0"/>
              <a:t> </a:t>
            </a:r>
            <a:r>
              <a:rPr lang="it-IT" dirty="0" err="1"/>
              <a:t>version</a:t>
            </a:r>
            <a:r>
              <a:rPr lang="it-IT" dirty="0"/>
              <a:t>, a link to the </a:t>
            </a:r>
            <a:r>
              <a:rPr lang="it-IT" dirty="0" err="1"/>
              <a:t>previous</a:t>
            </a:r>
            <a:r>
              <a:rPr lang="it-IT" dirty="0"/>
              <a:t> one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used</a:t>
            </a:r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2174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1889E7-BFE5-394A-B617-D9803AFCA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Differences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C2107BF4-7AE7-804C-B352-B759155A4C59}"/>
              </a:ext>
            </a:extLst>
          </p:cNvPr>
          <p:cNvSpPr/>
          <p:nvPr/>
        </p:nvSpPr>
        <p:spPr>
          <a:xfrm>
            <a:off x="2214562" y="2393987"/>
            <a:ext cx="7762875" cy="3005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549567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21FC09-EE27-D747-8F8E-7DF8CF2D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Snapshots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C1D04D6B-9A89-4141-A84B-9D3D342ABC44}"/>
              </a:ext>
            </a:extLst>
          </p:cNvPr>
          <p:cNvSpPr/>
          <p:nvPr/>
        </p:nvSpPr>
        <p:spPr>
          <a:xfrm>
            <a:off x="2214562" y="2390737"/>
            <a:ext cx="7762875" cy="29654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4224217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254172-0497-1341-A478-F4883E36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Introduction to Git</a:t>
            </a:r>
          </a:p>
        </p:txBody>
      </p:sp>
    </p:spTree>
    <p:extLst>
      <p:ext uri="{BB962C8B-B14F-4D97-AF65-F5344CB8AC3E}">
        <p14:creationId xmlns:p14="http://schemas.microsoft.com/office/powerpoint/2010/main" val="56155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A22D-8F95-E046-37E5-0BFCBE87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Git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9786D-A676-9C87-F19C-D69E098CA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Started</a:t>
            </a:r>
            <a:r>
              <a:rPr lang="it-IT" dirty="0"/>
              <a:t> by Linus Torvalds in 2005 to support Linux </a:t>
            </a:r>
            <a:r>
              <a:rPr lang="it-IT" dirty="0" err="1"/>
              <a:t>development</a:t>
            </a:r>
            <a:endParaRPr lang="it-IT" dirty="0"/>
          </a:p>
          <a:p>
            <a:r>
              <a:rPr lang="it-IT" dirty="0" err="1"/>
              <a:t>Radically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from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CMSs</a:t>
            </a:r>
            <a:endParaRPr lang="it-IT" dirty="0"/>
          </a:p>
          <a:p>
            <a:r>
              <a:rPr lang="it-IT" dirty="0"/>
              <a:t>Focus on</a:t>
            </a:r>
          </a:p>
          <a:p>
            <a:pPr lvl="1"/>
            <a:r>
              <a:rPr lang="it-IT" dirty="0"/>
              <a:t>Speed</a:t>
            </a:r>
          </a:p>
          <a:p>
            <a:pPr lvl="1"/>
            <a:r>
              <a:rPr lang="it-IT" dirty="0"/>
              <a:t>Support for large projects, with </a:t>
            </a:r>
            <a:r>
              <a:rPr lang="it-IT" dirty="0" err="1"/>
              <a:t>thousand</a:t>
            </a:r>
            <a:r>
              <a:rPr lang="it-IT" dirty="0"/>
              <a:t> of </a:t>
            </a:r>
            <a:r>
              <a:rPr lang="it-IT" dirty="0" err="1"/>
              <a:t>branches</a:t>
            </a:r>
            <a:endParaRPr lang="it-IT" dirty="0"/>
          </a:p>
          <a:p>
            <a:pPr lvl="1"/>
            <a:r>
              <a:rPr lang="it-IT" dirty="0"/>
              <a:t>Support for </a:t>
            </a:r>
            <a:r>
              <a:rPr lang="it-IT" dirty="0" err="1"/>
              <a:t>distributed</a:t>
            </a:r>
            <a:r>
              <a:rPr lang="it-IT" dirty="0"/>
              <a:t>, non linear </a:t>
            </a:r>
            <a:r>
              <a:rPr lang="it-IT" dirty="0" err="1"/>
              <a:t>development</a:t>
            </a:r>
            <a:r>
              <a:rPr lang="it-IT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35712796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D01098-83B6-1447-9A2F-43D19220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517118-2296-494A-9465-B02AEA881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GB" u="sng" dirty="0"/>
              <a:t>Distributed</a:t>
            </a:r>
            <a:r>
              <a:rPr lang="en-GB" dirty="0"/>
              <a:t> CMS</a:t>
            </a:r>
          </a:p>
          <a:p>
            <a:pPr algn="just"/>
            <a:r>
              <a:rPr lang="en-GB" u="sng" dirty="0"/>
              <a:t>Snapshots</a:t>
            </a:r>
            <a:r>
              <a:rPr lang="en-GB" dirty="0"/>
              <a:t> as configuration model</a:t>
            </a:r>
          </a:p>
          <a:p>
            <a:pPr lvl="1" algn="just"/>
            <a:r>
              <a:rPr lang="en-GB" dirty="0"/>
              <a:t>All files together, not one by one</a:t>
            </a:r>
          </a:p>
          <a:p>
            <a:pPr algn="just"/>
            <a:r>
              <a:rPr lang="en-GB" u="sng" dirty="0"/>
              <a:t>Local</a:t>
            </a:r>
            <a:r>
              <a:rPr lang="en-GB" dirty="0"/>
              <a:t> operations </a:t>
            </a:r>
          </a:p>
          <a:p>
            <a:pPr lvl="1" algn="just"/>
            <a:r>
              <a:rPr lang="en-GB" dirty="0"/>
              <a:t>No information is needed from other computer(s) (server or else)  </a:t>
            </a:r>
            <a:r>
              <a:rPr lang="en-GB" dirty="0">
                <a:sym typeface="Wingdings" panose="05000000000000000000" pitchFamily="2" charset="2"/>
              </a:rPr>
              <a:t> speed</a:t>
            </a:r>
            <a:endParaRPr lang="en-GB" dirty="0"/>
          </a:p>
          <a:p>
            <a:pPr algn="just"/>
            <a:r>
              <a:rPr lang="en-GB" u="sng" dirty="0"/>
              <a:t>Integrity</a:t>
            </a:r>
          </a:p>
          <a:p>
            <a:pPr lvl="1" algn="just"/>
            <a:r>
              <a:rPr lang="en-GB" dirty="0"/>
              <a:t>Everything is check-summed before it is  stored and is referred to by that checksum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any change is recognized, no untracked change of any file or directory</a:t>
            </a:r>
          </a:p>
          <a:p>
            <a:pPr algn="just"/>
            <a:r>
              <a:rPr lang="en-GB" u="sng" dirty="0"/>
              <a:t>Additive</a:t>
            </a:r>
          </a:p>
          <a:p>
            <a:pPr lvl="1" algn="just"/>
            <a:r>
              <a:rPr lang="en-GB" dirty="0"/>
              <a:t>Information is added, never deleted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No worry about messing up things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207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523896-0BBE-EB4C-ADFC-36C7CA3B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GitHub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1538F5-2C51-0C4B-91FB-0AA0D4E82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Online	code	hosting	service	built	on top  of	git</a:t>
            </a:r>
          </a:p>
          <a:p>
            <a:pPr algn="just"/>
            <a:r>
              <a:rPr lang="en-GB" dirty="0"/>
              <a:t>Mainly used by OSS projects</a:t>
            </a:r>
          </a:p>
          <a:p>
            <a:pPr algn="just"/>
            <a:r>
              <a:rPr lang="en-GB" dirty="0"/>
              <a:t>Commercial use is growing</a:t>
            </a:r>
          </a:p>
          <a:p>
            <a:pPr lvl="1" algn="just"/>
            <a:r>
              <a:rPr lang="en-GB" dirty="0"/>
              <a:t>Used by</a:t>
            </a:r>
          </a:p>
          <a:p>
            <a:pPr algn="just"/>
            <a:endParaRPr lang="en-GB" dirty="0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4D840A2-9332-E441-8B3B-3BC5BD1552FD}"/>
              </a:ext>
            </a:extLst>
          </p:cNvPr>
          <p:cNvGrpSpPr/>
          <p:nvPr/>
        </p:nvGrpSpPr>
        <p:grpSpPr>
          <a:xfrm>
            <a:off x="2097087" y="3924300"/>
            <a:ext cx="7997825" cy="2252663"/>
            <a:chOff x="2133600" y="3810000"/>
            <a:chExt cx="7997825" cy="2252663"/>
          </a:xfrm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07C0F325-9695-EA43-B396-282E513F8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4160838"/>
              <a:ext cx="2120900" cy="55245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317C4905-641F-074F-9CDB-76E6F88ED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3100" y="4075113"/>
              <a:ext cx="2813050" cy="638175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33CC731A-153A-8642-A8C6-8FF0CFAD6A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0463" y="3810000"/>
              <a:ext cx="2620962" cy="130175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  <p:sp>
          <p:nvSpPr>
            <p:cNvPr id="10" name="object 9">
              <a:extLst>
                <a:ext uri="{FF2B5EF4-FFF2-40B4-BE49-F238E27FC236}">
                  <a16:creationId xmlns:a16="http://schemas.microsoft.com/office/drawing/2014/main" id="{B1AF7A98-114E-B740-8CD6-AE63C146B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2950" y="5218113"/>
              <a:ext cx="2681288" cy="76200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  <p:sp>
          <p:nvSpPr>
            <p:cNvPr id="11" name="object 10">
              <a:extLst>
                <a:ext uri="{FF2B5EF4-FFF2-40B4-BE49-F238E27FC236}">
                  <a16:creationId xmlns:a16="http://schemas.microsoft.com/office/drawing/2014/main" id="{D19A8516-9E0D-024E-8656-0146FD0120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6025" y="5422900"/>
              <a:ext cx="1338263" cy="639763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61BFFDA3-6EA1-0C47-8F64-CC1F79CA19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5388" y="5319713"/>
              <a:ext cx="1658937" cy="692150"/>
            </a:xfrm>
            <a:prstGeom prst="rect">
              <a:avLst/>
            </a:prstGeom>
            <a:blipFill dpi="0" rotWithShape="1">
              <a:blip r:embed="rId7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it-IT" altLang="it-IT"/>
            </a:p>
          </p:txBody>
        </p:sp>
      </p:grpSp>
    </p:spTree>
    <p:extLst>
      <p:ext uri="{BB962C8B-B14F-4D97-AF65-F5344CB8AC3E}">
        <p14:creationId xmlns:p14="http://schemas.microsoft.com/office/powerpoint/2010/main" val="2755814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D3D49AEA-9299-0CDE-DD62-D4C850425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079876" y="365125"/>
            <a:ext cx="5815013" cy="59055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it-IT"/>
              <a:t>Main  Phases</a:t>
            </a:r>
            <a:endParaRPr lang="it-IT" altLang="it-IT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95B5BDB-BDF5-4D68-B433-B419A88E8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6413" y="1052514"/>
            <a:ext cx="3587750" cy="1038225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Development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1268" name="Rectangle 6">
            <a:extLst>
              <a:ext uri="{FF2B5EF4-FFF2-40B4-BE49-F238E27FC236}">
                <a16:creationId xmlns:a16="http://schemas.microsoft.com/office/drawing/2014/main" id="{3D5E93E8-9FCA-23BC-7455-121E42901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3964" y="2090738"/>
            <a:ext cx="1195387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deployment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1269" name="Rectangle 7">
            <a:extLst>
              <a:ext uri="{FF2B5EF4-FFF2-40B4-BE49-F238E27FC236}">
                <a16:creationId xmlns:a16="http://schemas.microsoft.com/office/drawing/2014/main" id="{5C5E6DBB-E63B-A08A-88D3-462396EF2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2651" y="3005138"/>
            <a:ext cx="3355975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Operation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1270" name="Line 9">
            <a:extLst>
              <a:ext uri="{FF2B5EF4-FFF2-40B4-BE49-F238E27FC236}">
                <a16:creationId xmlns:a16="http://schemas.microsoft.com/office/drawing/2014/main" id="{BAE8589D-7DF6-BE90-E4BA-6A87326B3B5E}"/>
              </a:ext>
            </a:extLst>
          </p:cNvPr>
          <p:cNvSpPr>
            <a:spLocks noChangeShapeType="1"/>
          </p:cNvSpPr>
          <p:nvPr/>
        </p:nvSpPr>
        <p:spPr bwMode="auto">
          <a:xfrm>
            <a:off x="1776414" y="5943600"/>
            <a:ext cx="797718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1271" name="Text Box 10">
            <a:extLst>
              <a:ext uri="{FF2B5EF4-FFF2-40B4-BE49-F238E27FC236}">
                <a16:creationId xmlns:a16="http://schemas.microsoft.com/office/drawing/2014/main" id="{F23EAA85-6884-E37A-FC31-E9FA8FC5DA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9051" y="5562601"/>
            <a:ext cx="703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1272" name="Rectangle 7">
            <a:extLst>
              <a:ext uri="{FF2B5EF4-FFF2-40B4-BE49-F238E27FC236}">
                <a16:creationId xmlns:a16="http://schemas.microsoft.com/office/drawing/2014/main" id="{4F7025D8-3680-5C7B-BA93-284266D7B1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1114" y="4833938"/>
            <a:ext cx="2725737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Maintenance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1273" name="Rectangle 6">
            <a:extLst>
              <a:ext uri="{FF2B5EF4-FFF2-40B4-BE49-F238E27FC236}">
                <a16:creationId xmlns:a16="http://schemas.microsoft.com/office/drawing/2014/main" id="{C56ED66D-9AE1-A9CD-9E6A-B584A154B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400" y="3919538"/>
            <a:ext cx="1195388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retirement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A3C1C1-4423-D542-A146-BC0BD576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GitLab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E551D1-59A4-3A4B-9A49-8EA1AAF45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Another Online	code	hosting	service	built	on top  of	git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46EE2CE7-BD84-314E-84D4-FAEC73D4C092}"/>
              </a:ext>
            </a:extLst>
          </p:cNvPr>
          <p:cNvGrpSpPr/>
          <p:nvPr/>
        </p:nvGrpSpPr>
        <p:grpSpPr>
          <a:xfrm>
            <a:off x="234156" y="3240087"/>
            <a:ext cx="11723687" cy="3071813"/>
            <a:chOff x="411163" y="3289300"/>
            <a:chExt cx="11723687" cy="3071813"/>
          </a:xfrm>
        </p:grpSpPr>
        <p:pic>
          <p:nvPicPr>
            <p:cNvPr id="5" name="Immagine 2" descr="Immagine che contiene disegnando&#10;&#10;Descrizione generata automaticamente">
              <a:extLst>
                <a:ext uri="{FF2B5EF4-FFF2-40B4-BE49-F238E27FC236}">
                  <a16:creationId xmlns:a16="http://schemas.microsoft.com/office/drawing/2014/main" id="{6B7D7FD5-9668-5C4E-A438-78292FFB9F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5300" y="4449763"/>
              <a:ext cx="1562100" cy="838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Immagine 6" descr="Immagine che contiene disegnando, cibo&#10;&#10;Descrizione generata automaticamente">
              <a:extLst>
                <a:ext uri="{FF2B5EF4-FFF2-40B4-BE49-F238E27FC236}">
                  <a16:creationId xmlns:a16="http://schemas.microsoft.com/office/drawing/2014/main" id="{12A31734-F752-5441-BBAB-82781A5389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6763" y="3289300"/>
              <a:ext cx="5067300" cy="965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Immagine 8">
              <a:extLst>
                <a:ext uri="{FF2B5EF4-FFF2-40B4-BE49-F238E27FC236}">
                  <a16:creationId xmlns:a16="http://schemas.microsoft.com/office/drawing/2014/main" id="{2FCAD8DE-3729-4249-B858-CA4CC0CAB5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5850" y="5408613"/>
              <a:ext cx="3898900" cy="952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Immagine 10">
              <a:extLst>
                <a:ext uri="{FF2B5EF4-FFF2-40B4-BE49-F238E27FC236}">
                  <a16:creationId xmlns:a16="http://schemas.microsoft.com/office/drawing/2014/main" id="{5439B9BB-67FE-A345-AFFF-1CC439DB01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5450" y="3643313"/>
              <a:ext cx="4089400" cy="2717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Immagine 12">
              <a:extLst>
                <a:ext uri="{FF2B5EF4-FFF2-40B4-BE49-F238E27FC236}">
                  <a16:creationId xmlns:a16="http://schemas.microsoft.com/office/drawing/2014/main" id="{C7D038C6-E1AE-E041-8781-0809681B14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63" y="4254500"/>
              <a:ext cx="4051300" cy="1104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51671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48F01-5DED-EB8D-AF0D-696F1906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Basics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AFA7D3E9-3B12-24F7-B3AE-77ACEA72F088}"/>
              </a:ext>
            </a:extLst>
          </p:cNvPr>
          <p:cNvSpPr/>
          <p:nvPr/>
        </p:nvSpPr>
        <p:spPr>
          <a:xfrm>
            <a:off x="6096000" y="3602159"/>
            <a:ext cx="1434518" cy="1912690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Remote repo</a:t>
            </a:r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3B845EDC-1616-654B-DCBB-893DF3CBC96F}"/>
              </a:ext>
            </a:extLst>
          </p:cNvPr>
          <p:cNvSpPr/>
          <p:nvPr/>
        </p:nvSpPr>
        <p:spPr>
          <a:xfrm>
            <a:off x="3805106" y="4034994"/>
            <a:ext cx="1355520" cy="1479855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Local repo A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F940F947-C78F-45CE-D647-5847F146A7E1}"/>
              </a:ext>
            </a:extLst>
          </p:cNvPr>
          <p:cNvSpPr/>
          <p:nvPr/>
        </p:nvSpPr>
        <p:spPr>
          <a:xfrm>
            <a:off x="1980500" y="4103452"/>
            <a:ext cx="1132513" cy="1325563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WC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1D2D7A-E881-6B49-5A87-A496D9F7B9CB}"/>
              </a:ext>
            </a:extLst>
          </p:cNvPr>
          <p:cNvCxnSpPr>
            <a:cxnSpLocks/>
          </p:cNvCxnSpPr>
          <p:nvPr/>
        </p:nvCxnSpPr>
        <p:spPr>
          <a:xfrm>
            <a:off x="1397464" y="4584993"/>
            <a:ext cx="8392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AA57841-230B-D020-AFB3-EB0A857A791F}"/>
              </a:ext>
            </a:extLst>
          </p:cNvPr>
          <p:cNvSpPr txBox="1"/>
          <p:nvPr/>
        </p:nvSpPr>
        <p:spPr>
          <a:xfrm>
            <a:off x="1557203" y="4249293"/>
            <a:ext cx="60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add</a:t>
            </a:r>
            <a:endParaRPr lang="it-IT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6AB7D0-99E1-7D2D-0124-980A6495B1A6}"/>
              </a:ext>
            </a:extLst>
          </p:cNvPr>
          <p:cNvCxnSpPr/>
          <p:nvPr/>
        </p:nvCxnSpPr>
        <p:spPr>
          <a:xfrm>
            <a:off x="2794931" y="4603728"/>
            <a:ext cx="8724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111EBE7-4CF4-5747-007A-090F470B95C2}"/>
              </a:ext>
            </a:extLst>
          </p:cNvPr>
          <p:cNvSpPr txBox="1"/>
          <p:nvPr/>
        </p:nvSpPr>
        <p:spPr>
          <a:xfrm>
            <a:off x="2794930" y="4249293"/>
            <a:ext cx="101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commit</a:t>
            </a:r>
            <a:endParaRPr lang="it-IT" dirty="0"/>
          </a:p>
        </p:txBody>
      </p:sp>
      <p:sp>
        <p:nvSpPr>
          <p:cNvPr id="18" name="Cylinder 17">
            <a:extLst>
              <a:ext uri="{FF2B5EF4-FFF2-40B4-BE49-F238E27FC236}">
                <a16:creationId xmlns:a16="http://schemas.microsoft.com/office/drawing/2014/main" id="{052D350E-4B40-67F0-3448-C522814FDB50}"/>
              </a:ext>
            </a:extLst>
          </p:cNvPr>
          <p:cNvSpPr/>
          <p:nvPr/>
        </p:nvSpPr>
        <p:spPr>
          <a:xfrm>
            <a:off x="8004497" y="1942205"/>
            <a:ext cx="1355520" cy="1479855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Local repo B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1DFA8DE9-B45A-BC4B-E169-35F9645EDD69}"/>
              </a:ext>
            </a:extLst>
          </p:cNvPr>
          <p:cNvSpPr/>
          <p:nvPr/>
        </p:nvSpPr>
        <p:spPr>
          <a:xfrm>
            <a:off x="9896213" y="1933816"/>
            <a:ext cx="1132513" cy="1325563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WC</a:t>
            </a:r>
          </a:p>
          <a:p>
            <a:pPr algn="ctr"/>
            <a:r>
              <a:rPr lang="it-IT" dirty="0"/>
              <a:t>B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2E8945-1C71-3CF3-1023-0DE5B9311498}"/>
              </a:ext>
            </a:extLst>
          </p:cNvPr>
          <p:cNvCxnSpPr/>
          <p:nvPr/>
        </p:nvCxnSpPr>
        <p:spPr>
          <a:xfrm>
            <a:off x="5160627" y="4568399"/>
            <a:ext cx="8724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7B1D865-60DC-94E5-715C-0507F8A325A2}"/>
              </a:ext>
            </a:extLst>
          </p:cNvPr>
          <p:cNvSpPr txBox="1"/>
          <p:nvPr/>
        </p:nvSpPr>
        <p:spPr>
          <a:xfrm>
            <a:off x="5160626" y="4213964"/>
            <a:ext cx="101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push</a:t>
            </a:r>
            <a:endParaRPr lang="it-IT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1BC0C03-E16C-0FE4-2E5D-529786388478}"/>
              </a:ext>
            </a:extLst>
          </p:cNvPr>
          <p:cNvCxnSpPr>
            <a:cxnSpLocks/>
          </p:cNvCxnSpPr>
          <p:nvPr/>
        </p:nvCxnSpPr>
        <p:spPr>
          <a:xfrm flipH="1">
            <a:off x="1403406" y="5031007"/>
            <a:ext cx="5770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6CB923E-C989-CE1A-9B13-8F23542D2517}"/>
              </a:ext>
            </a:extLst>
          </p:cNvPr>
          <p:cNvSpPr txBox="1"/>
          <p:nvPr/>
        </p:nvSpPr>
        <p:spPr>
          <a:xfrm>
            <a:off x="1474888" y="4671303"/>
            <a:ext cx="60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rm</a:t>
            </a:r>
            <a:endParaRPr lang="it-IT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CA5E4FF-FCDA-7803-3D73-806744475C52}"/>
              </a:ext>
            </a:extLst>
          </p:cNvPr>
          <p:cNvCxnSpPr>
            <a:cxnSpLocks/>
          </p:cNvCxnSpPr>
          <p:nvPr/>
        </p:nvCxnSpPr>
        <p:spPr>
          <a:xfrm flipH="1">
            <a:off x="2991198" y="5021379"/>
            <a:ext cx="5770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8048815-B4B9-959A-243B-6854CE65A727}"/>
              </a:ext>
            </a:extLst>
          </p:cNvPr>
          <p:cNvSpPr txBox="1"/>
          <p:nvPr/>
        </p:nvSpPr>
        <p:spPr>
          <a:xfrm>
            <a:off x="3062680" y="4661675"/>
            <a:ext cx="874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fetch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8664997-4A12-2777-75A3-2997408BB268}"/>
              </a:ext>
            </a:extLst>
          </p:cNvPr>
          <p:cNvCxnSpPr>
            <a:cxnSpLocks/>
          </p:cNvCxnSpPr>
          <p:nvPr/>
        </p:nvCxnSpPr>
        <p:spPr>
          <a:xfrm flipH="1">
            <a:off x="5254478" y="5039444"/>
            <a:ext cx="5770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647B422-9F77-C007-8E10-490B76F46385}"/>
              </a:ext>
            </a:extLst>
          </p:cNvPr>
          <p:cNvSpPr txBox="1"/>
          <p:nvPr/>
        </p:nvSpPr>
        <p:spPr>
          <a:xfrm>
            <a:off x="5325960" y="4679740"/>
            <a:ext cx="60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pull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49DAC84-16DC-5EB9-44C5-D1ACB02C5B12}"/>
              </a:ext>
            </a:extLst>
          </p:cNvPr>
          <p:cNvGrpSpPr/>
          <p:nvPr/>
        </p:nvGrpSpPr>
        <p:grpSpPr>
          <a:xfrm>
            <a:off x="2736054" y="2922089"/>
            <a:ext cx="2061232" cy="836189"/>
            <a:chOff x="6694413" y="1849615"/>
            <a:chExt cx="2061232" cy="836189"/>
          </a:xfrm>
        </p:grpSpPr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3DB3FB48-9478-CD0E-17C7-BB0E16CCEDB8}"/>
                </a:ext>
              </a:extLst>
            </p:cNvPr>
            <p:cNvSpPr/>
            <p:nvPr/>
          </p:nvSpPr>
          <p:spPr>
            <a:xfrm rot="16200000">
              <a:off x="7413260" y="1433237"/>
              <a:ext cx="533720" cy="1971413"/>
            </a:xfrm>
            <a:prstGeom prst="righ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51CD217-4ABA-A7C7-9161-8C8BB02090BD}"/>
                </a:ext>
              </a:extLst>
            </p:cNvPr>
            <p:cNvSpPr txBox="1"/>
            <p:nvPr/>
          </p:nvSpPr>
          <p:spPr>
            <a:xfrm>
              <a:off x="7262404" y="1849615"/>
              <a:ext cx="14932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000" dirty="0"/>
                <a:t>Client A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7DDC091-92E4-F75C-5012-3D03FFEA2DB6}"/>
              </a:ext>
            </a:extLst>
          </p:cNvPr>
          <p:cNvGrpSpPr/>
          <p:nvPr/>
        </p:nvGrpSpPr>
        <p:grpSpPr>
          <a:xfrm>
            <a:off x="8403517" y="854499"/>
            <a:ext cx="2061232" cy="836189"/>
            <a:chOff x="6694413" y="1849615"/>
            <a:chExt cx="2061232" cy="836189"/>
          </a:xfrm>
        </p:grpSpPr>
        <p:sp>
          <p:nvSpPr>
            <p:cNvPr id="33" name="Right Brace 32">
              <a:extLst>
                <a:ext uri="{FF2B5EF4-FFF2-40B4-BE49-F238E27FC236}">
                  <a16:creationId xmlns:a16="http://schemas.microsoft.com/office/drawing/2014/main" id="{A94EB61D-2BF4-535E-9353-71F6E15BE022}"/>
                </a:ext>
              </a:extLst>
            </p:cNvPr>
            <p:cNvSpPr/>
            <p:nvPr/>
          </p:nvSpPr>
          <p:spPr>
            <a:xfrm rot="16200000">
              <a:off x="7413260" y="1433237"/>
              <a:ext cx="533720" cy="1971413"/>
            </a:xfrm>
            <a:prstGeom prst="righ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060BDE-3373-2849-C98F-81222C83D967}"/>
                </a:ext>
              </a:extLst>
            </p:cNvPr>
            <p:cNvSpPr txBox="1"/>
            <p:nvPr/>
          </p:nvSpPr>
          <p:spPr>
            <a:xfrm>
              <a:off x="7262404" y="1849615"/>
              <a:ext cx="14932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000" dirty="0"/>
                <a:t>Client B</a:t>
              </a:r>
            </a:p>
          </p:txBody>
        </p:sp>
      </p:grp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742DF10-A1E6-6464-9CEF-0C01372DA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788" y="-764548"/>
            <a:ext cx="10075702" cy="6612629"/>
          </a:xfrm>
        </p:spPr>
        <p:txBody>
          <a:bodyPr>
            <a:normAutofit/>
          </a:bodyPr>
          <a:lstStyle/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Working copy (WC)</a:t>
            </a:r>
          </a:p>
          <a:p>
            <a:r>
              <a:rPr lang="it-IT" dirty="0"/>
              <a:t>Local repository</a:t>
            </a:r>
          </a:p>
          <a:p>
            <a:r>
              <a:rPr lang="it-IT" dirty="0"/>
              <a:t>Remote repository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2163F0-BAA0-1428-4197-1D25731F3047}"/>
              </a:ext>
            </a:extLst>
          </p:cNvPr>
          <p:cNvSpPr txBox="1"/>
          <p:nvPr/>
        </p:nvSpPr>
        <p:spPr>
          <a:xfrm>
            <a:off x="203084" y="4453805"/>
            <a:ext cx="1097906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it-IT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25135276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76C00-DCFE-9DF0-94BD-69B6D0148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Client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0A700-B00E-048D-9F26-8E0C8FDCA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Folder and file system, or working directory or working </a:t>
            </a:r>
            <a:r>
              <a:rPr lang="it-IT" dirty="0" err="1"/>
              <a:t>tree</a:t>
            </a:r>
            <a:endParaRPr lang="it-IT" dirty="0"/>
          </a:p>
          <a:p>
            <a:pPr lvl="1"/>
            <a:r>
              <a:rPr lang="it-IT" dirty="0"/>
              <a:t>Files and folders</a:t>
            </a:r>
          </a:p>
          <a:p>
            <a:r>
              <a:rPr lang="it-IT" dirty="0"/>
              <a:t>Working copy (WC), or index, or </a:t>
            </a:r>
            <a:r>
              <a:rPr lang="it-IT" dirty="0" err="1"/>
              <a:t>staging</a:t>
            </a:r>
            <a:r>
              <a:rPr lang="it-IT" dirty="0"/>
              <a:t> area</a:t>
            </a:r>
          </a:p>
          <a:p>
            <a:pPr lvl="1"/>
            <a:r>
              <a:rPr lang="it-IT" dirty="0"/>
              <a:t>Files and folders to be </a:t>
            </a:r>
            <a:r>
              <a:rPr lang="it-IT" dirty="0" err="1"/>
              <a:t>committed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yet</a:t>
            </a:r>
            <a:r>
              <a:rPr lang="it-IT" dirty="0"/>
              <a:t> </a:t>
            </a:r>
            <a:r>
              <a:rPr lang="it-IT" dirty="0" err="1"/>
              <a:t>versioned</a:t>
            </a:r>
            <a:endParaRPr lang="it-IT" dirty="0"/>
          </a:p>
          <a:p>
            <a:pPr lvl="2"/>
            <a:r>
              <a:rPr lang="it-IT" dirty="0" err="1"/>
              <a:t>Add</a:t>
            </a:r>
            <a:r>
              <a:rPr lang="it-IT" dirty="0"/>
              <a:t>: </a:t>
            </a:r>
            <a:r>
              <a:rPr lang="it-IT" dirty="0" err="1"/>
              <a:t>enters</a:t>
            </a:r>
            <a:r>
              <a:rPr lang="it-IT" dirty="0"/>
              <a:t> a file from file system </a:t>
            </a:r>
            <a:r>
              <a:rPr lang="it-IT" dirty="0" err="1"/>
              <a:t>into</a:t>
            </a:r>
            <a:r>
              <a:rPr lang="it-IT" dirty="0"/>
              <a:t> working copy</a:t>
            </a:r>
          </a:p>
          <a:p>
            <a:pPr lvl="2"/>
            <a:r>
              <a:rPr lang="it-IT" dirty="0" err="1"/>
              <a:t>Rm</a:t>
            </a:r>
            <a:r>
              <a:rPr lang="it-IT" dirty="0"/>
              <a:t>: </a:t>
            </a:r>
            <a:r>
              <a:rPr lang="it-IT" dirty="0" err="1"/>
              <a:t>removes</a:t>
            </a:r>
            <a:r>
              <a:rPr lang="it-IT" dirty="0"/>
              <a:t> file from working copy</a:t>
            </a:r>
          </a:p>
          <a:p>
            <a:r>
              <a:rPr lang="it-IT" dirty="0"/>
              <a:t>Local repository</a:t>
            </a:r>
          </a:p>
          <a:p>
            <a:pPr lvl="1"/>
            <a:r>
              <a:rPr lang="it-IT" dirty="0"/>
              <a:t>Files and folders, </a:t>
            </a:r>
            <a:r>
              <a:rPr lang="it-IT" dirty="0" err="1"/>
              <a:t>versioned</a:t>
            </a:r>
            <a:endParaRPr lang="it-IT" dirty="0"/>
          </a:p>
          <a:p>
            <a:pPr lvl="2"/>
            <a:r>
              <a:rPr lang="it-IT" dirty="0" err="1"/>
              <a:t>Commit</a:t>
            </a:r>
            <a:r>
              <a:rPr lang="it-IT" dirty="0"/>
              <a:t>: </a:t>
            </a:r>
            <a:r>
              <a:rPr lang="it-IT" dirty="0" err="1"/>
              <a:t>enters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files (snapshot) from WC to </a:t>
            </a:r>
            <a:r>
              <a:rPr lang="it-IT" dirty="0" err="1"/>
              <a:t>local</a:t>
            </a:r>
            <a:r>
              <a:rPr lang="it-IT" dirty="0"/>
              <a:t> repository</a:t>
            </a:r>
          </a:p>
          <a:p>
            <a:pPr lvl="2"/>
            <a:r>
              <a:rPr lang="it-IT" dirty="0"/>
              <a:t>Fetch, </a:t>
            </a:r>
            <a:r>
              <a:rPr lang="it-IT" dirty="0" err="1"/>
              <a:t>rebase</a:t>
            </a:r>
            <a:r>
              <a:rPr lang="it-IT" dirty="0"/>
              <a:t>: copies snapshot from </a:t>
            </a:r>
            <a:r>
              <a:rPr lang="it-IT" dirty="0" err="1"/>
              <a:t>local</a:t>
            </a:r>
            <a:r>
              <a:rPr lang="it-IT" dirty="0"/>
              <a:t> repository to WC, merge </a:t>
            </a:r>
            <a:r>
              <a:rPr lang="it-IT" dirty="0" err="1"/>
              <a:t>them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9443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55DC6F-63A6-1C46-A748-EE5177370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Typical Workflow</a:t>
            </a: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9844A436-8BF3-7740-B852-709958DCB0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7825" y="1589088"/>
            <a:ext cx="8896350" cy="490378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it-IT" altLang="it-I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E9EC4-FE0E-8929-7A39-918BD7661B07}"/>
              </a:ext>
            </a:extLst>
          </p:cNvPr>
          <p:cNvSpPr txBox="1"/>
          <p:nvPr/>
        </p:nvSpPr>
        <p:spPr>
          <a:xfrm>
            <a:off x="3506598" y="4866024"/>
            <a:ext cx="133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add</a:t>
            </a:r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7DEEB7-E178-D607-EF39-B80A8DD75C68}"/>
              </a:ext>
            </a:extLst>
          </p:cNvPr>
          <p:cNvSpPr txBox="1"/>
          <p:nvPr/>
        </p:nvSpPr>
        <p:spPr>
          <a:xfrm>
            <a:off x="6444143" y="5831747"/>
            <a:ext cx="133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commit</a:t>
            </a:r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4CB766-83B9-9ED9-2BCE-F7800AC6EF13}"/>
              </a:ext>
            </a:extLst>
          </p:cNvPr>
          <p:cNvSpPr txBox="1"/>
          <p:nvPr/>
        </p:nvSpPr>
        <p:spPr>
          <a:xfrm>
            <a:off x="6319706" y="3671649"/>
            <a:ext cx="263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git</a:t>
            </a:r>
            <a:r>
              <a:rPr lang="it-IT" dirty="0"/>
              <a:t> clone, </a:t>
            </a:r>
            <a:r>
              <a:rPr lang="it-IT" dirty="0" err="1"/>
              <a:t>init</a:t>
            </a:r>
            <a:r>
              <a:rPr lang="it-IT" dirty="0"/>
              <a:t>, checkout</a:t>
            </a:r>
          </a:p>
        </p:txBody>
      </p:sp>
    </p:spTree>
    <p:extLst>
      <p:ext uri="{BB962C8B-B14F-4D97-AF65-F5344CB8AC3E}">
        <p14:creationId xmlns:p14="http://schemas.microsoft.com/office/powerpoint/2010/main" val="5231438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E78D83-DB88-2D4C-AB44-B33D12E8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Client side: commit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948F30-8373-A847-A89C-AD2A4CBEB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Modifies the local repository</a:t>
            </a:r>
          </a:p>
          <a:p>
            <a:pPr algn="just"/>
            <a:r>
              <a:rPr lang="en-GB" dirty="0"/>
              <a:t>Atomic operation</a:t>
            </a:r>
          </a:p>
          <a:p>
            <a:pPr lvl="1" algn="just"/>
            <a:r>
              <a:rPr lang="en-GB" dirty="0"/>
              <a:t>Either succeeds completely, or fails completely </a:t>
            </a:r>
          </a:p>
          <a:p>
            <a:pPr lvl="2" algn="just"/>
            <a:r>
              <a:rPr lang="en-GB" dirty="0"/>
              <a:t>If many Cis are committed and one fails,  no CI is committed</a:t>
            </a:r>
          </a:p>
          <a:p>
            <a:pPr lvl="1" algn="just"/>
            <a:r>
              <a:rPr lang="en-GB" dirty="0"/>
              <a:t>The integrity of the repository is assured</a:t>
            </a:r>
          </a:p>
          <a:p>
            <a:pPr algn="just"/>
            <a:r>
              <a:rPr lang="en-GB" dirty="0"/>
              <a:t>It is mandatory to provide a log message (or comment) with the commit</a:t>
            </a:r>
          </a:p>
          <a:p>
            <a:pPr lvl="1" algn="just"/>
            <a:r>
              <a:rPr lang="en-GB" dirty="0"/>
              <a:t>to explain the changes made</a:t>
            </a:r>
          </a:p>
          <a:p>
            <a:pPr lvl="1" algn="just"/>
            <a:r>
              <a:rPr lang="en-GB" dirty="0"/>
              <a:t>the message becomes part of the history  of the repository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942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5A32A-4459-9DAB-BA76-C908AA3D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CIs</a:t>
            </a:r>
            <a:r>
              <a:rPr lang="it-IT" dirty="0"/>
              <a:t> </a:t>
            </a:r>
            <a:r>
              <a:rPr lang="it-IT" dirty="0" err="1"/>
              <a:t>states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96314-5960-E995-63B5-52BFE7749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  <a:p>
            <a:r>
              <a:rPr lang="it-IT" dirty="0" err="1"/>
              <a:t>Untracked</a:t>
            </a:r>
            <a:r>
              <a:rPr lang="it-IT" dirty="0"/>
              <a:t>: in the working folder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tracked</a:t>
            </a:r>
            <a:r>
              <a:rPr lang="it-IT" dirty="0"/>
              <a:t> (</a:t>
            </a:r>
            <a:r>
              <a:rPr lang="it-IT" dirty="0" err="1"/>
              <a:t>monitored</a:t>
            </a:r>
            <a:r>
              <a:rPr lang="it-IT" dirty="0"/>
              <a:t>) by </a:t>
            </a:r>
            <a:r>
              <a:rPr lang="it-IT" dirty="0" err="1"/>
              <a:t>git</a:t>
            </a:r>
            <a:endParaRPr lang="it-IT" dirty="0"/>
          </a:p>
          <a:p>
            <a:r>
              <a:rPr lang="it-IT" dirty="0" err="1"/>
              <a:t>Staged</a:t>
            </a:r>
            <a:r>
              <a:rPr lang="it-IT" dirty="0"/>
              <a:t> (</a:t>
            </a:r>
            <a:r>
              <a:rPr lang="it-IT" dirty="0" err="1"/>
              <a:t>tracked</a:t>
            </a:r>
            <a:r>
              <a:rPr lang="it-IT" dirty="0"/>
              <a:t>): in WC (or </a:t>
            </a:r>
            <a:r>
              <a:rPr lang="it-IT" dirty="0" err="1"/>
              <a:t>staged</a:t>
            </a:r>
            <a:r>
              <a:rPr lang="it-IT" dirty="0"/>
              <a:t> area) - </a:t>
            </a:r>
            <a:r>
              <a:rPr lang="it-IT" dirty="0" err="1"/>
              <a:t>add</a:t>
            </a:r>
            <a:r>
              <a:rPr lang="it-IT" dirty="0"/>
              <a:t> </a:t>
            </a:r>
            <a:r>
              <a:rPr lang="it-IT" dirty="0" err="1"/>
              <a:t>command</a:t>
            </a:r>
            <a:endParaRPr lang="it-IT" dirty="0"/>
          </a:p>
          <a:p>
            <a:pPr lvl="1"/>
            <a:r>
              <a:rPr lang="it-IT" dirty="0" err="1"/>
              <a:t>Modified</a:t>
            </a:r>
            <a:endParaRPr lang="it-IT" dirty="0"/>
          </a:p>
          <a:p>
            <a:pPr lvl="1"/>
            <a:r>
              <a:rPr lang="it-IT" dirty="0" err="1"/>
              <a:t>Unmodified</a:t>
            </a:r>
            <a:endParaRPr lang="it-IT" dirty="0"/>
          </a:p>
          <a:p>
            <a:r>
              <a:rPr lang="it-IT" dirty="0" err="1"/>
              <a:t>Committed</a:t>
            </a:r>
            <a:r>
              <a:rPr lang="it-IT" dirty="0"/>
              <a:t>: </a:t>
            </a:r>
            <a:r>
              <a:rPr lang="it-IT" dirty="0" err="1"/>
              <a:t>versioned</a:t>
            </a:r>
            <a:r>
              <a:rPr lang="it-IT" dirty="0"/>
              <a:t>, in the </a:t>
            </a:r>
            <a:r>
              <a:rPr lang="it-IT" dirty="0" err="1"/>
              <a:t>local</a:t>
            </a:r>
            <a:r>
              <a:rPr lang="it-IT" dirty="0"/>
              <a:t> repository – </a:t>
            </a:r>
            <a:r>
              <a:rPr lang="it-IT" dirty="0" err="1"/>
              <a:t>commit</a:t>
            </a:r>
            <a:r>
              <a:rPr lang="it-IT" dirty="0"/>
              <a:t> </a:t>
            </a:r>
            <a:r>
              <a:rPr lang="it-IT" dirty="0" err="1"/>
              <a:t>command</a:t>
            </a:r>
            <a:endParaRPr lang="it-IT" dirty="0"/>
          </a:p>
          <a:p>
            <a:endParaRPr lang="it-IT" dirty="0"/>
          </a:p>
          <a:p>
            <a:pPr marL="0" indent="0">
              <a:buNone/>
            </a:pPr>
            <a:r>
              <a:rPr lang="it-IT" dirty="0"/>
              <a:t>(</a:t>
            </a:r>
            <a:r>
              <a:rPr lang="it-IT" dirty="0" err="1"/>
              <a:t>another</a:t>
            </a:r>
            <a:r>
              <a:rPr lang="it-IT" dirty="0"/>
              <a:t> option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explicitely</a:t>
            </a:r>
            <a:r>
              <a:rPr lang="it-IT" dirty="0"/>
              <a:t> </a:t>
            </a:r>
            <a:r>
              <a:rPr lang="it-IT" dirty="0" err="1"/>
              <a:t>exclude</a:t>
            </a:r>
            <a:r>
              <a:rPr lang="it-IT" dirty="0"/>
              <a:t> files from </a:t>
            </a:r>
            <a:r>
              <a:rPr lang="it-IT" dirty="0" err="1"/>
              <a:t>version</a:t>
            </a:r>
            <a:r>
              <a:rPr lang="it-IT" dirty="0"/>
              <a:t> control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en-GB" dirty="0"/>
              <a:t>the .</a:t>
            </a:r>
            <a:r>
              <a:rPr lang="en-GB" dirty="0" err="1"/>
              <a:t>gitignore</a:t>
            </a:r>
            <a:r>
              <a:rPr lang="en-GB" dirty="0"/>
              <a:t>  file so that such files and folders will not be  staged)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402903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55DC6F-63A6-1C46-A748-EE5177370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CIs States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6F0A846-981C-434D-86C5-ACB3729DB3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4475" y="1690688"/>
            <a:ext cx="9163050" cy="377983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929147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1FA9F-EB7F-D54F-CA5B-A50672227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Snapshot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DFB2D-3C61-2B07-CD09-67A9E7E38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Set of </a:t>
            </a:r>
            <a:r>
              <a:rPr lang="it-IT" dirty="0" err="1"/>
              <a:t>all</a:t>
            </a:r>
            <a:r>
              <a:rPr lang="it-IT" dirty="0"/>
              <a:t> files (</a:t>
            </a:r>
            <a:r>
              <a:rPr lang="it-IT" dirty="0" err="1"/>
              <a:t>CIs</a:t>
            </a:r>
            <a:r>
              <a:rPr lang="it-IT" dirty="0"/>
              <a:t>) in a repository, in a </a:t>
            </a:r>
            <a:r>
              <a:rPr lang="it-IT" dirty="0" err="1"/>
              <a:t>certain</a:t>
            </a:r>
            <a:r>
              <a:rPr lang="it-IT" dirty="0"/>
              <a:t> </a:t>
            </a:r>
            <a:r>
              <a:rPr lang="it-IT" dirty="0" err="1"/>
              <a:t>version</a:t>
            </a:r>
            <a:endParaRPr lang="it-IT" dirty="0"/>
          </a:p>
          <a:p>
            <a:r>
              <a:rPr lang="it-IT" dirty="0" err="1"/>
              <a:t>Identified</a:t>
            </a:r>
            <a:r>
              <a:rPr lang="it-IT" dirty="0"/>
              <a:t> by a </a:t>
            </a:r>
            <a:r>
              <a:rPr lang="it-IT" dirty="0" err="1"/>
              <a:t>unique</a:t>
            </a:r>
            <a:r>
              <a:rPr lang="it-IT" dirty="0"/>
              <a:t> ID (</a:t>
            </a:r>
            <a:r>
              <a:rPr lang="it-IT" dirty="0" err="1"/>
              <a:t>commit</a:t>
            </a:r>
            <a:r>
              <a:rPr lang="it-IT" dirty="0"/>
              <a:t> hash)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commit</a:t>
            </a:r>
            <a:r>
              <a:rPr lang="it-IT" dirty="0"/>
              <a:t> time</a:t>
            </a:r>
          </a:p>
          <a:p>
            <a:pPr marL="457200" lvl="1" indent="0">
              <a:buNone/>
            </a:pPr>
            <a:r>
              <a:rPr lang="it-IT" dirty="0"/>
              <a:t>Ex  long </a:t>
            </a:r>
            <a:r>
              <a:rPr lang="it-IT" dirty="0" err="1"/>
              <a:t>version</a:t>
            </a:r>
            <a:r>
              <a:rPr lang="it-IT" dirty="0"/>
              <a:t>  8406cb12bff17d95a92ee0ac704d2dc037fa97</a:t>
            </a:r>
          </a:p>
          <a:p>
            <a:pPr marL="457200" lvl="1" indent="0">
              <a:buNone/>
            </a:pPr>
            <a:r>
              <a:rPr lang="it-IT" dirty="0"/>
              <a:t>      short </a:t>
            </a:r>
            <a:r>
              <a:rPr lang="it-IT" dirty="0" err="1"/>
              <a:t>version</a:t>
            </a:r>
            <a:r>
              <a:rPr lang="it-IT" dirty="0"/>
              <a:t> 8406cb1      </a:t>
            </a:r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get</a:t>
            </a:r>
            <a:r>
              <a:rPr lang="it-IT" dirty="0"/>
              <a:t> id with </a:t>
            </a:r>
          </a:p>
          <a:p>
            <a:pPr marL="457200" lvl="1" indent="0">
              <a:buNone/>
            </a:pPr>
            <a:r>
              <a:rPr lang="it-IT" dirty="0"/>
              <a:t>	</a:t>
            </a:r>
            <a:r>
              <a:rPr lang="it-IT" dirty="0" err="1"/>
              <a:t>git</a:t>
            </a:r>
            <a:r>
              <a:rPr lang="it-IT" dirty="0"/>
              <a:t> log</a:t>
            </a:r>
          </a:p>
          <a:p>
            <a:pPr marL="457200" lvl="1" indent="0">
              <a:buNone/>
            </a:pPr>
            <a:r>
              <a:rPr lang="it-IT" dirty="0"/>
              <a:t>	</a:t>
            </a:r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rev</a:t>
            </a:r>
            <a:r>
              <a:rPr lang="it-IT" dirty="0"/>
              <a:t>-parse HEAD</a:t>
            </a:r>
          </a:p>
          <a:p>
            <a:pPr marL="457200" lvl="1" indent="0">
              <a:buNone/>
            </a:pPr>
            <a:r>
              <a:rPr lang="it-IT" dirty="0"/>
              <a:t>	</a:t>
            </a:r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rev</a:t>
            </a:r>
            <a:r>
              <a:rPr lang="it-IT" dirty="0"/>
              <a:t>-parse –short HEAD</a:t>
            </a:r>
          </a:p>
        </p:txBody>
      </p:sp>
    </p:spTree>
    <p:extLst>
      <p:ext uri="{BB962C8B-B14F-4D97-AF65-F5344CB8AC3E}">
        <p14:creationId xmlns:p14="http://schemas.microsoft.com/office/powerpoint/2010/main" val="2076326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3F8A2-2A2C-2A42-3CC8-771B25B10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Server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709F3-7BBD-6CFC-DAEB-EE24215BC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Remote repository, </a:t>
            </a:r>
            <a:r>
              <a:rPr lang="it-IT" dirty="0" err="1"/>
              <a:t>shared</a:t>
            </a:r>
            <a:r>
              <a:rPr lang="it-IT" dirty="0"/>
              <a:t> by </a:t>
            </a:r>
            <a:r>
              <a:rPr lang="it-IT" dirty="0" err="1"/>
              <a:t>all</a:t>
            </a:r>
            <a:r>
              <a:rPr lang="it-IT" dirty="0"/>
              <a:t> clients</a:t>
            </a:r>
          </a:p>
          <a:p>
            <a:pPr lvl="1"/>
            <a:r>
              <a:rPr lang="it-IT" dirty="0"/>
              <a:t>Push: uploads a snapshot from </a:t>
            </a:r>
            <a:r>
              <a:rPr lang="it-IT" dirty="0" err="1"/>
              <a:t>local</a:t>
            </a:r>
            <a:r>
              <a:rPr lang="it-IT" dirty="0"/>
              <a:t> repository to remote repository (</a:t>
            </a:r>
            <a:r>
              <a:rPr lang="it-IT" dirty="0" err="1"/>
              <a:t>sync</a:t>
            </a:r>
            <a:r>
              <a:rPr lang="it-IT" dirty="0"/>
              <a:t> of repositories)</a:t>
            </a:r>
          </a:p>
          <a:p>
            <a:pPr lvl="1"/>
            <a:r>
              <a:rPr lang="it-IT" dirty="0"/>
              <a:t>Pull: downloads snapshot from remote repository to </a:t>
            </a:r>
            <a:r>
              <a:rPr lang="it-IT" dirty="0" err="1"/>
              <a:t>local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7595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D2A4-BDBC-BFA7-FC4B-D10AE995C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Summary</a:t>
            </a:r>
            <a:r>
              <a:rPr lang="it-IT" dirty="0"/>
              <a:t> of </a:t>
            </a:r>
            <a:r>
              <a:rPr lang="it-IT" dirty="0" err="1"/>
              <a:t>commands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2CF13-2A65-9F12-8AC0-5D75E16E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it-IT" dirty="0"/>
              <a:t>Set up user</a:t>
            </a:r>
          </a:p>
          <a:p>
            <a:pPr lvl="1"/>
            <a:r>
              <a:rPr lang="it-IT" dirty="0" err="1"/>
              <a:t>Config</a:t>
            </a:r>
            <a:r>
              <a:rPr lang="it-IT" dirty="0"/>
              <a:t> –global user.name «</a:t>
            </a:r>
            <a:r>
              <a:rPr lang="it-IT" dirty="0" err="1"/>
              <a:t>my_name</a:t>
            </a:r>
            <a:r>
              <a:rPr lang="it-IT" dirty="0"/>
              <a:t>»</a:t>
            </a:r>
          </a:p>
          <a:p>
            <a:pPr lvl="1"/>
            <a:r>
              <a:rPr lang="it-IT" dirty="0" err="1"/>
              <a:t>Config</a:t>
            </a:r>
            <a:r>
              <a:rPr lang="it-IT" dirty="0"/>
              <a:t> –global </a:t>
            </a:r>
            <a:r>
              <a:rPr lang="it-IT" dirty="0" err="1"/>
              <a:t>user.email</a:t>
            </a:r>
            <a:r>
              <a:rPr lang="it-IT" dirty="0"/>
              <a:t> «</a:t>
            </a:r>
            <a:r>
              <a:rPr lang="it-IT" dirty="0" err="1"/>
              <a:t>my_email</a:t>
            </a:r>
            <a:r>
              <a:rPr lang="it-IT" dirty="0"/>
              <a:t>»</a:t>
            </a:r>
          </a:p>
          <a:p>
            <a:r>
              <a:rPr lang="it-IT" dirty="0"/>
              <a:t>Set up repo</a:t>
            </a:r>
          </a:p>
          <a:p>
            <a:pPr lvl="1"/>
            <a:r>
              <a:rPr lang="it-IT" dirty="0"/>
              <a:t>Local</a:t>
            </a:r>
          </a:p>
          <a:p>
            <a:pPr marL="914400" lvl="2" indent="0">
              <a:buNone/>
            </a:pPr>
            <a:r>
              <a:rPr lang="it-IT" dirty="0" err="1"/>
              <a:t>Init</a:t>
            </a:r>
            <a:r>
              <a:rPr lang="it-IT" dirty="0"/>
              <a:t> : </a:t>
            </a:r>
            <a:r>
              <a:rPr lang="it-IT" dirty="0" err="1"/>
              <a:t>creates</a:t>
            </a:r>
            <a:r>
              <a:rPr lang="it-IT" dirty="0"/>
              <a:t> a </a:t>
            </a:r>
            <a:r>
              <a:rPr lang="it-IT" dirty="0" err="1"/>
              <a:t>local</a:t>
            </a:r>
            <a:r>
              <a:rPr lang="it-IT" dirty="0"/>
              <a:t> repo in </a:t>
            </a:r>
            <a:r>
              <a:rPr lang="it-IT" dirty="0" err="1"/>
              <a:t>current</a:t>
            </a:r>
            <a:r>
              <a:rPr lang="it-IT" dirty="0"/>
              <a:t> folder </a:t>
            </a:r>
          </a:p>
          <a:p>
            <a:pPr lvl="1"/>
            <a:r>
              <a:rPr lang="it-IT" dirty="0"/>
              <a:t>Remote</a:t>
            </a:r>
          </a:p>
          <a:p>
            <a:pPr marL="914400" lvl="2" indent="0">
              <a:buNone/>
            </a:pPr>
            <a:r>
              <a:rPr lang="it-IT" dirty="0"/>
              <a:t>Remote </a:t>
            </a:r>
            <a:r>
              <a:rPr lang="it-IT" dirty="0" err="1"/>
              <a:t>add</a:t>
            </a:r>
            <a:r>
              <a:rPr lang="it-IT" dirty="0"/>
              <a:t>: </a:t>
            </a:r>
            <a:r>
              <a:rPr lang="it-IT" dirty="0" err="1"/>
              <a:t>connects</a:t>
            </a:r>
            <a:r>
              <a:rPr lang="it-IT" dirty="0"/>
              <a:t> </a:t>
            </a:r>
            <a:r>
              <a:rPr lang="it-IT" dirty="0" err="1"/>
              <a:t>local</a:t>
            </a:r>
            <a:r>
              <a:rPr lang="it-IT" dirty="0"/>
              <a:t> repo with remote repo</a:t>
            </a:r>
          </a:p>
          <a:p>
            <a:r>
              <a:rPr lang="it-IT" dirty="0"/>
              <a:t>Work on </a:t>
            </a:r>
            <a:r>
              <a:rPr lang="it-IT" dirty="0" err="1"/>
              <a:t>local</a:t>
            </a:r>
            <a:r>
              <a:rPr lang="it-IT" dirty="0"/>
              <a:t> repo</a:t>
            </a:r>
          </a:p>
          <a:p>
            <a:pPr lvl="1"/>
            <a:r>
              <a:rPr lang="it-IT" dirty="0" err="1"/>
              <a:t>Add</a:t>
            </a:r>
            <a:r>
              <a:rPr lang="it-IT" dirty="0"/>
              <a:t>, </a:t>
            </a:r>
            <a:r>
              <a:rPr lang="it-IT" dirty="0" err="1"/>
              <a:t>rm</a:t>
            </a:r>
            <a:r>
              <a:rPr lang="it-IT" dirty="0"/>
              <a:t>, mv</a:t>
            </a:r>
          </a:p>
          <a:p>
            <a:pPr lvl="1"/>
            <a:r>
              <a:rPr lang="it-IT" dirty="0" err="1"/>
              <a:t>Commit</a:t>
            </a:r>
            <a:endParaRPr lang="it-IT" dirty="0"/>
          </a:p>
          <a:p>
            <a:pPr lvl="1"/>
            <a:r>
              <a:rPr lang="it-IT" dirty="0"/>
              <a:t>Checkout &lt;</a:t>
            </a:r>
            <a:r>
              <a:rPr lang="it-IT" dirty="0" err="1"/>
              <a:t>hashcode</a:t>
            </a:r>
            <a:r>
              <a:rPr lang="it-IT" dirty="0"/>
              <a:t>&gt;</a:t>
            </a:r>
          </a:p>
          <a:p>
            <a:pPr lvl="1"/>
            <a:r>
              <a:rPr lang="it-IT" dirty="0"/>
              <a:t>Fetch, </a:t>
            </a:r>
            <a:r>
              <a:rPr lang="it-IT" dirty="0" err="1"/>
              <a:t>Rebase</a:t>
            </a:r>
            <a:endParaRPr lang="it-IT" dirty="0"/>
          </a:p>
          <a:p>
            <a:pPr lvl="1"/>
            <a:r>
              <a:rPr lang="it-IT" dirty="0"/>
              <a:t>Log, status, diff</a:t>
            </a:r>
          </a:p>
          <a:p>
            <a:r>
              <a:rPr lang="it-IT" dirty="0"/>
              <a:t>Work on remote repo</a:t>
            </a:r>
          </a:p>
          <a:p>
            <a:pPr lvl="1"/>
            <a:r>
              <a:rPr lang="it-IT" dirty="0"/>
              <a:t>Push, pull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1707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7613CF24-8386-8D14-0ABD-0267A5DA026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602288" y="365125"/>
            <a:ext cx="4292600" cy="59055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it-IT"/>
              <a:t>Development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B2BAFED7-5F14-FD43-AB05-B0A1F687A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6413" y="436564"/>
            <a:ext cx="1528762" cy="1038225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600" dirty="0">
                <a:latin typeface="Calibri" panose="020F0502020204030204" pitchFamily="34" charset="0"/>
              </a:rPr>
              <a:t>Requirements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600" dirty="0">
                <a:latin typeface="Calibri" panose="020F0502020204030204" pitchFamily="34" charset="0"/>
              </a:rPr>
              <a:t>definition</a:t>
            </a:r>
            <a:endParaRPr lang="it-IT" altLang="it-IT" sz="1600" dirty="0">
              <a:latin typeface="Calibri" panose="020F0502020204030204" pitchFamily="34" charset="0"/>
            </a:endParaRP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A11BB43A-0673-1206-66BF-C0D5D55E0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464" y="2205038"/>
            <a:ext cx="1139825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Design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293" name="Rectangle 5">
            <a:extLst>
              <a:ext uri="{FF2B5EF4-FFF2-40B4-BE49-F238E27FC236}">
                <a16:creationId xmlns:a16="http://schemas.microsoft.com/office/drawing/2014/main" id="{2794E411-E17A-4449-8777-0D5824C649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6276" y="3465513"/>
            <a:ext cx="1477963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 err="1">
                <a:latin typeface="Calibri" panose="020F0502020204030204" pitchFamily="34" charset="0"/>
              </a:rPr>
              <a:t>Implemen</a:t>
            </a:r>
            <a:endParaRPr lang="en-US" altLang="it-IT" sz="2000" dirty="0">
              <a:latin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 err="1">
                <a:latin typeface="Calibri" panose="020F0502020204030204" pitchFamily="34" charset="0"/>
              </a:rPr>
              <a:t>tation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294" name="Line 9">
            <a:extLst>
              <a:ext uri="{FF2B5EF4-FFF2-40B4-BE49-F238E27FC236}">
                <a16:creationId xmlns:a16="http://schemas.microsoft.com/office/drawing/2014/main" id="{B9CD1B4B-1016-F87A-1D64-88B9BB8694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916114" y="6237288"/>
            <a:ext cx="79787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T"/>
          </a:p>
        </p:txBody>
      </p:sp>
      <p:sp>
        <p:nvSpPr>
          <p:cNvPr id="12295" name="Text Box 10">
            <a:extLst>
              <a:ext uri="{FF2B5EF4-FFF2-40B4-BE49-F238E27FC236}">
                <a16:creationId xmlns:a16="http://schemas.microsoft.com/office/drawing/2014/main" id="{8032ED51-C32D-D428-6C5D-7404D54A1B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9051" y="5840414"/>
            <a:ext cx="703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296" name="Rectangle 6">
            <a:extLst>
              <a:ext uri="{FF2B5EF4-FFF2-40B4-BE49-F238E27FC236}">
                <a16:creationId xmlns:a16="http://schemas.microsoft.com/office/drawing/2014/main" id="{1AFD9719-F33C-70E8-074E-4AC6A9234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6413" y="4926013"/>
            <a:ext cx="8520112" cy="914400"/>
          </a:xfrm>
          <a:prstGeom prst="rect">
            <a:avLst/>
          </a:prstGeom>
          <a:solidFill>
            <a:srgbClr val="FCFEB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Project management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Configuration management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297" name="AutoShape 11">
            <a:extLst>
              <a:ext uri="{FF2B5EF4-FFF2-40B4-BE49-F238E27FC236}">
                <a16:creationId xmlns:a16="http://schemas.microsoft.com/office/drawing/2014/main" id="{A45F9551-6317-8D6C-2BC3-7093BD073A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6113" y="1827213"/>
            <a:ext cx="1541462" cy="665162"/>
          </a:xfrm>
          <a:prstGeom prst="foldedCorner">
            <a:avLst>
              <a:gd name="adj" fmla="val 125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 anchor="ctr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600" dirty="0">
                <a:latin typeface="Calibri" panose="020F0502020204030204" pitchFamily="34" charset="0"/>
              </a:rPr>
              <a:t>Requirement</a:t>
            </a:r>
            <a:br>
              <a:rPr lang="en-US" altLang="it-IT" sz="1600" dirty="0">
                <a:latin typeface="Calibri" panose="020F0502020204030204" pitchFamily="34" charset="0"/>
              </a:rPr>
            </a:br>
            <a:r>
              <a:rPr lang="en-US" altLang="it-IT" sz="1600" dirty="0">
                <a:latin typeface="Calibri" panose="020F0502020204030204" pitchFamily="34" charset="0"/>
              </a:rPr>
              <a:t>document</a:t>
            </a:r>
          </a:p>
        </p:txBody>
      </p:sp>
      <p:sp>
        <p:nvSpPr>
          <p:cNvPr id="12298" name="AutoShape 12">
            <a:extLst>
              <a:ext uri="{FF2B5EF4-FFF2-40B4-BE49-F238E27FC236}">
                <a16:creationId xmlns:a16="http://schemas.microsoft.com/office/drawing/2014/main" id="{DA73201C-240C-70FA-62AA-21B5CDB16C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1972" y="3360899"/>
            <a:ext cx="1032632" cy="666428"/>
          </a:xfrm>
          <a:prstGeom prst="foldedCorner">
            <a:avLst>
              <a:gd name="adj" fmla="val 125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600" dirty="0">
                <a:latin typeface="Calibri" panose="020F0502020204030204" pitchFamily="34" charset="0"/>
              </a:rPr>
              <a:t>Design</a:t>
            </a:r>
            <a:br>
              <a:rPr lang="en-US" altLang="it-IT" sz="1600" dirty="0">
                <a:latin typeface="Calibri" panose="020F0502020204030204" pitchFamily="34" charset="0"/>
              </a:rPr>
            </a:br>
            <a:r>
              <a:rPr lang="en-US" altLang="it-IT" sz="1600" dirty="0">
                <a:latin typeface="Calibri" panose="020F0502020204030204" pitchFamily="34" charset="0"/>
              </a:rPr>
              <a:t>document</a:t>
            </a:r>
          </a:p>
        </p:txBody>
      </p:sp>
      <p:sp>
        <p:nvSpPr>
          <p:cNvPr id="12299" name="AutoShape 13">
            <a:extLst>
              <a:ext uri="{FF2B5EF4-FFF2-40B4-BE49-F238E27FC236}">
                <a16:creationId xmlns:a16="http://schemas.microsoft.com/office/drawing/2014/main" id="{66B53B94-AC8A-F095-86F7-B59ED6057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3552" y="3728484"/>
            <a:ext cx="609760" cy="386870"/>
          </a:xfrm>
          <a:prstGeom prst="foldedCorner">
            <a:avLst>
              <a:gd name="adj" fmla="val 125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1600" dirty="0">
                <a:latin typeface="Calibri" panose="020F0502020204030204" pitchFamily="34" charset="0"/>
              </a:rPr>
              <a:t>Code</a:t>
            </a:r>
            <a:endParaRPr lang="en-US" altLang="it-IT" sz="2000" dirty="0">
              <a:latin typeface="Calibri" panose="020F0502020204030204" pitchFamily="34" charset="0"/>
            </a:endParaRPr>
          </a:p>
        </p:txBody>
      </p:sp>
      <p:sp>
        <p:nvSpPr>
          <p:cNvPr id="12300" name="Rectangle 3">
            <a:extLst>
              <a:ext uri="{FF2B5EF4-FFF2-40B4-BE49-F238E27FC236}">
                <a16:creationId xmlns:a16="http://schemas.microsoft.com/office/drawing/2014/main" id="{394D190F-2F0D-E33D-1D62-0EDCC4E6F092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921794" y="1283494"/>
            <a:ext cx="2049462" cy="355600"/>
          </a:xfrm>
          <a:prstGeom prst="rect">
            <a:avLst/>
          </a:prstGeom>
          <a:solidFill>
            <a:srgbClr val="FF99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Req. inspection 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301" name="Rectangle 3">
            <a:extLst>
              <a:ext uri="{FF2B5EF4-FFF2-40B4-BE49-F238E27FC236}">
                <a16:creationId xmlns:a16="http://schemas.microsoft.com/office/drawing/2014/main" id="{3A9AAB5B-3E52-48CF-E687-38A87F3F4A83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8410576" y="3362326"/>
            <a:ext cx="2686050" cy="282575"/>
          </a:xfrm>
          <a:prstGeom prst="rect">
            <a:avLst/>
          </a:prstGeom>
          <a:solidFill>
            <a:srgbClr val="FF99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Code inspection + test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302" name="Rectangle 3">
            <a:extLst>
              <a:ext uri="{FF2B5EF4-FFF2-40B4-BE49-F238E27FC236}">
                <a16:creationId xmlns:a16="http://schemas.microsoft.com/office/drawing/2014/main" id="{E6FE0DB5-5AB0-7035-172D-2FC0D72C6B8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545139" y="2517776"/>
            <a:ext cx="2078037" cy="354013"/>
          </a:xfrm>
          <a:prstGeom prst="rect">
            <a:avLst/>
          </a:prstGeom>
          <a:solidFill>
            <a:srgbClr val="FF99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it-IT" sz="2000" dirty="0">
                <a:latin typeface="Calibri" panose="020F0502020204030204" pitchFamily="34" charset="0"/>
              </a:rPr>
              <a:t>Des. inspection </a:t>
            </a:r>
            <a:endParaRPr lang="it-IT" altLang="it-IT" sz="2000" dirty="0">
              <a:latin typeface="Calibri" panose="020F0502020204030204" pitchFamily="34" charset="0"/>
            </a:endParaRPr>
          </a:p>
        </p:txBody>
      </p:sp>
      <p:sp>
        <p:nvSpPr>
          <p:cNvPr id="12303" name="Line 18">
            <a:extLst>
              <a:ext uri="{FF2B5EF4-FFF2-40B4-BE49-F238E27FC236}">
                <a16:creationId xmlns:a16="http://schemas.microsoft.com/office/drawing/2014/main" id="{DBD681D1-BDA5-3371-4EEA-BB98628D47E4}"/>
              </a:ext>
            </a:extLst>
          </p:cNvPr>
          <p:cNvSpPr>
            <a:spLocks noChangeShapeType="1"/>
          </p:cNvSpPr>
          <p:nvPr/>
        </p:nvSpPr>
        <p:spPr bwMode="auto">
          <a:xfrm>
            <a:off x="2573338" y="1474788"/>
            <a:ext cx="265112" cy="36036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4" name="Line 19">
            <a:extLst>
              <a:ext uri="{FF2B5EF4-FFF2-40B4-BE49-F238E27FC236}">
                <a16:creationId xmlns:a16="http://schemas.microsoft.com/office/drawing/2014/main" id="{8B2460F5-D86C-59E7-A7BD-ED348370741E}"/>
              </a:ext>
            </a:extLst>
          </p:cNvPr>
          <p:cNvSpPr>
            <a:spLocks noChangeShapeType="1"/>
          </p:cNvSpPr>
          <p:nvPr/>
        </p:nvSpPr>
        <p:spPr bwMode="auto">
          <a:xfrm>
            <a:off x="3457575" y="2089150"/>
            <a:ext cx="3111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5" name="Line 20">
            <a:extLst>
              <a:ext uri="{FF2B5EF4-FFF2-40B4-BE49-F238E27FC236}">
                <a16:creationId xmlns:a16="http://schemas.microsoft.com/office/drawing/2014/main" id="{420166D7-985C-ACF8-21C1-0DF5D527DC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24325" y="2089150"/>
            <a:ext cx="338138" cy="395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6" name="Line 22">
            <a:extLst>
              <a:ext uri="{FF2B5EF4-FFF2-40B4-BE49-F238E27FC236}">
                <a16:creationId xmlns:a16="http://schemas.microsoft.com/office/drawing/2014/main" id="{5D99411A-66C7-EAF1-57AD-F442CD4D25A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7176" y="3119439"/>
            <a:ext cx="265113" cy="1539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7" name="Line 23">
            <a:extLst>
              <a:ext uri="{FF2B5EF4-FFF2-40B4-BE49-F238E27FC236}">
                <a16:creationId xmlns:a16="http://schemas.microsoft.com/office/drawing/2014/main" id="{3436EC2C-DEC7-C180-251C-0BA079FA436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62664" y="3465513"/>
            <a:ext cx="34448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8" name="Line 24">
            <a:extLst>
              <a:ext uri="{FF2B5EF4-FFF2-40B4-BE49-F238E27FC236}">
                <a16:creationId xmlns:a16="http://schemas.microsoft.com/office/drawing/2014/main" id="{E3EB8611-EAB5-5261-6AD8-DC7E6F9B7799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1163" y="3465514"/>
            <a:ext cx="265112" cy="268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09" name="Line 25">
            <a:extLst>
              <a:ext uri="{FF2B5EF4-FFF2-40B4-BE49-F238E27FC236}">
                <a16:creationId xmlns:a16="http://schemas.microsoft.com/office/drawing/2014/main" id="{19877BC0-10A8-1E58-9CE3-DAE18016662E}"/>
              </a:ext>
            </a:extLst>
          </p:cNvPr>
          <p:cNvSpPr>
            <a:spLocks noChangeShapeType="1"/>
          </p:cNvSpPr>
          <p:nvPr/>
        </p:nvSpPr>
        <p:spPr bwMode="auto">
          <a:xfrm>
            <a:off x="8504238" y="3922713"/>
            <a:ext cx="247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10" name="Line 26">
            <a:extLst>
              <a:ext uri="{FF2B5EF4-FFF2-40B4-BE49-F238E27FC236}">
                <a16:creationId xmlns:a16="http://schemas.microsoft.com/office/drawing/2014/main" id="{D433A219-6B83-F3C6-0BB3-805C05C3E6E0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4975" y="3922713"/>
            <a:ext cx="2873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en-IT"/>
          </a:p>
        </p:txBody>
      </p:sp>
      <p:sp>
        <p:nvSpPr>
          <p:cNvPr id="12311" name="Right Arrow 1">
            <a:extLst>
              <a:ext uri="{FF2B5EF4-FFF2-40B4-BE49-F238E27FC236}">
                <a16:creationId xmlns:a16="http://schemas.microsoft.com/office/drawing/2014/main" id="{4AFA84A8-6717-C635-A1CE-22DFB15F8D1E}"/>
              </a:ext>
            </a:extLst>
          </p:cNvPr>
          <p:cNvSpPr>
            <a:spLocks noChangeArrowheads="1"/>
          </p:cNvSpPr>
          <p:nvPr/>
        </p:nvSpPr>
        <p:spPr bwMode="auto">
          <a:xfrm rot="20021539">
            <a:off x="2439987" y="5715795"/>
            <a:ext cx="2035175" cy="687388"/>
          </a:xfrm>
          <a:prstGeom prst="rightArrow">
            <a:avLst>
              <a:gd name="adj1" fmla="val 50000"/>
              <a:gd name="adj2" fmla="val 49908"/>
            </a:avLst>
          </a:prstGeom>
          <a:solidFill>
            <a:srgbClr val="FF6633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5000"/>
              </a:spcAft>
              <a:buClr>
                <a:srgbClr val="0000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00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00"/>
              </a:buClr>
              <a:buChar char="–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it-IT" altLang="it-IT" sz="20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C994-B48E-73EB-0E18-48062082B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Commands</a:t>
            </a:r>
            <a:r>
              <a:rPr lang="it-IT" dirty="0"/>
              <a:t>  -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517C4-63ED-C2E6-D545-784688519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289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it-IT" dirty="0"/>
          </a:p>
          <a:p>
            <a:r>
              <a:rPr lang="it-IT" sz="2400" dirty="0" err="1">
                <a:latin typeface="Courier"/>
              </a:rPr>
              <a:t>git</a:t>
            </a:r>
            <a:r>
              <a:rPr lang="it-IT" sz="2400" dirty="0">
                <a:latin typeface="Courier"/>
              </a:rPr>
              <a:t> </a:t>
            </a:r>
            <a:r>
              <a:rPr lang="it-IT" sz="2400" dirty="0" err="1">
                <a:latin typeface="Courier"/>
              </a:rPr>
              <a:t>config</a:t>
            </a:r>
            <a:r>
              <a:rPr lang="it-IT" sz="2400" dirty="0">
                <a:latin typeface="Courier"/>
              </a:rPr>
              <a:t> –global user.name «</a:t>
            </a:r>
            <a:r>
              <a:rPr lang="it-IT" sz="2400" dirty="0" err="1">
                <a:latin typeface="Courier"/>
              </a:rPr>
              <a:t>my_name</a:t>
            </a:r>
            <a:r>
              <a:rPr lang="it-IT" sz="2400" dirty="0">
                <a:latin typeface="Courier"/>
              </a:rPr>
              <a:t>»</a:t>
            </a:r>
          </a:p>
          <a:p>
            <a:r>
              <a:rPr lang="it-IT" sz="2400" dirty="0" err="1">
                <a:latin typeface="Courier"/>
              </a:rPr>
              <a:t>git</a:t>
            </a:r>
            <a:r>
              <a:rPr lang="it-IT" sz="2400" dirty="0">
                <a:latin typeface="Courier"/>
              </a:rPr>
              <a:t> </a:t>
            </a:r>
            <a:r>
              <a:rPr lang="it-IT" sz="2400" dirty="0" err="1">
                <a:latin typeface="Courier"/>
              </a:rPr>
              <a:t>config</a:t>
            </a:r>
            <a:r>
              <a:rPr lang="it-IT" sz="2400" dirty="0">
                <a:latin typeface="Courier"/>
              </a:rPr>
              <a:t> –global </a:t>
            </a:r>
            <a:r>
              <a:rPr lang="it-IT" sz="2400" dirty="0" err="1">
                <a:latin typeface="Courier"/>
              </a:rPr>
              <a:t>user.email</a:t>
            </a:r>
            <a:r>
              <a:rPr lang="it-IT" sz="2400" dirty="0">
                <a:latin typeface="Courier"/>
              </a:rPr>
              <a:t> «</a:t>
            </a:r>
            <a:r>
              <a:rPr lang="it-IT" sz="2400" dirty="0" err="1">
                <a:latin typeface="Courier"/>
              </a:rPr>
              <a:t>my_email</a:t>
            </a:r>
            <a:r>
              <a:rPr lang="it-IT" sz="2400" dirty="0">
                <a:latin typeface="Courier"/>
              </a:rPr>
              <a:t>»</a:t>
            </a:r>
          </a:p>
          <a:p>
            <a:pPr marL="914400" lvl="2" indent="0">
              <a:buNone/>
            </a:pPr>
            <a:r>
              <a:rPr lang="it-IT" sz="2400" dirty="0" err="1"/>
              <a:t>Define</a:t>
            </a:r>
            <a:r>
              <a:rPr lang="it-IT" sz="2400" dirty="0"/>
              <a:t> name and email of user – to be </a:t>
            </a:r>
            <a:r>
              <a:rPr lang="it-IT" sz="2400" dirty="0" err="1"/>
              <a:t>done</a:t>
            </a:r>
            <a:r>
              <a:rPr lang="it-IT" sz="2400" dirty="0"/>
              <a:t> once</a:t>
            </a:r>
          </a:p>
          <a:p>
            <a:pPr marL="914400" lvl="2" indent="0">
              <a:buNone/>
            </a:pPr>
            <a:endParaRPr lang="it-IT" dirty="0"/>
          </a:p>
          <a:p>
            <a:pPr algn="just"/>
            <a:r>
              <a:rPr lang="en-GB" sz="2400" dirty="0">
                <a:latin typeface="Courier" pitchFamily="2" charset="0"/>
              </a:rPr>
              <a:t>git </a:t>
            </a:r>
            <a:r>
              <a:rPr lang="en-GB" sz="2400" dirty="0" err="1">
                <a:latin typeface="Courier" pitchFamily="2" charset="0"/>
              </a:rPr>
              <a:t>init</a:t>
            </a:r>
            <a:endParaRPr lang="en-GB" sz="2400" dirty="0">
              <a:latin typeface="Courier" pitchFamily="2" charset="0"/>
            </a:endParaRPr>
          </a:p>
          <a:p>
            <a:pPr marL="457200" lvl="1" indent="0" algn="just">
              <a:buNone/>
            </a:pPr>
            <a:r>
              <a:rPr lang="en-GB" dirty="0"/>
              <a:t>	Initializes an empty local repository in the current  folder</a:t>
            </a:r>
          </a:p>
          <a:p>
            <a:pPr marL="457200" lvl="1" indent="0" algn="just">
              <a:buNone/>
            </a:pPr>
            <a:r>
              <a:rPr lang="en-GB" dirty="0"/>
              <a:t>	creates a .git directory inside it</a:t>
            </a:r>
          </a:p>
          <a:p>
            <a:pPr algn="just"/>
            <a:r>
              <a:rPr lang="en-GB" sz="2400" dirty="0">
                <a:latin typeface="Courier" pitchFamily="2" charset="0"/>
              </a:rPr>
              <a:t>git remote add origin http://server.com/project.git</a:t>
            </a:r>
          </a:p>
          <a:p>
            <a:pPr marL="457200" lvl="1" indent="0" algn="just">
              <a:buNone/>
            </a:pPr>
            <a:r>
              <a:rPr lang="en-GB" dirty="0"/>
              <a:t>	Adds a new remote repository</a:t>
            </a:r>
          </a:p>
          <a:p>
            <a:pPr marL="457200" lvl="1" indent="0" algn="just">
              <a:buNone/>
            </a:pPr>
            <a:r>
              <a:rPr lang="en-GB" dirty="0"/>
              <a:t>	Origin is the ‘standard’ name for indicating the  principal remote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62825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E47E18-EF8C-084F-A9D4-C56FBF8CC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Commands -  understand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6DC4B0-4DF2-E442-90F3-491977AA2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ourier" pitchFamily="2" charset="0"/>
              </a:rPr>
              <a:t>git status</a:t>
            </a:r>
          </a:p>
          <a:p>
            <a:pPr marL="457200" lvl="1" indent="0">
              <a:buNone/>
            </a:pPr>
            <a:r>
              <a:rPr lang="en-GB" dirty="0"/>
              <a:t>Show which files are in which state</a:t>
            </a:r>
          </a:p>
          <a:p>
            <a:r>
              <a:rPr lang="en-GB" dirty="0">
                <a:latin typeface="Courier" pitchFamily="2" charset="0"/>
              </a:rPr>
              <a:t>git diff </a:t>
            </a:r>
          </a:p>
          <a:p>
            <a:pPr marL="457200" lvl="1" indent="0">
              <a:buNone/>
            </a:pPr>
            <a:r>
              <a:rPr lang="en-GB" dirty="0"/>
              <a:t>Similar to previous, but shows also lines changed</a:t>
            </a:r>
          </a:p>
          <a:p>
            <a:r>
              <a:rPr lang="en-GB" dirty="0">
                <a:latin typeface="Courier" pitchFamily="2" charset="0"/>
              </a:rPr>
              <a:t>git log</a:t>
            </a:r>
          </a:p>
          <a:p>
            <a:pPr marL="457200" lvl="1" indent="0">
              <a:buNone/>
            </a:pPr>
            <a:r>
              <a:rPr lang="en-GB" dirty="0"/>
              <a:t>Show history of what happened in a  repository</a:t>
            </a:r>
            <a:endParaRPr lang="en-GB" dirty="0">
              <a:latin typeface="Courier" pitchFamily="2" charset="0"/>
            </a:endParaRPr>
          </a:p>
          <a:p>
            <a:r>
              <a:rPr lang="en-GB" dirty="0">
                <a:latin typeface="Courier" pitchFamily="2" charset="0"/>
              </a:rPr>
              <a:t>git ls-files</a:t>
            </a:r>
          </a:p>
          <a:p>
            <a:pPr marL="457200" lvl="1" indent="0">
              <a:buNone/>
            </a:pPr>
            <a:r>
              <a:rPr lang="en-GB" dirty="0"/>
              <a:t>Show tracked files</a:t>
            </a:r>
            <a:endParaRPr lang="en-GB" dirty="0">
              <a:latin typeface="Courier" pitchFamily="2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75508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E47E18-EF8C-084F-A9D4-C56FBF8CC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Commands -  modify local repo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6DC4B0-4DF2-E442-90F3-491977AA2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>
                <a:latin typeface="Courier" pitchFamily="2" charset="0"/>
              </a:rPr>
              <a:t>git add &lt;file&gt;</a:t>
            </a:r>
          </a:p>
          <a:p>
            <a:pPr lvl="1"/>
            <a:r>
              <a:rPr lang="en-GB" dirty="0"/>
              <a:t>add &lt;file&gt; to the WC (&lt;file&gt; changes will be tracked from now on)</a:t>
            </a:r>
          </a:p>
          <a:p>
            <a:pPr algn="just"/>
            <a:r>
              <a:rPr lang="en-GB" dirty="0">
                <a:latin typeface="Courier" pitchFamily="2" charset="0"/>
              </a:rPr>
              <a:t>git rm &lt;file&gt;</a:t>
            </a:r>
          </a:p>
          <a:p>
            <a:pPr lvl="1" algn="just"/>
            <a:r>
              <a:rPr lang="en-GB" dirty="0"/>
              <a:t>Remove &lt;file&gt; from the WC  (changes will not be tracked anymore) and file system</a:t>
            </a:r>
          </a:p>
          <a:p>
            <a:pPr algn="just"/>
            <a:r>
              <a:rPr lang="en-GB" dirty="0">
                <a:latin typeface="Courier" pitchFamily="2" charset="0"/>
              </a:rPr>
              <a:t>git restore &lt;file&gt;</a:t>
            </a:r>
          </a:p>
          <a:p>
            <a:pPr lvl="1" algn="just"/>
            <a:r>
              <a:rPr lang="en-GB" dirty="0"/>
              <a:t>Restore file in file system</a:t>
            </a:r>
            <a:endParaRPr lang="en-GB" dirty="0">
              <a:latin typeface="Courier" pitchFamily="2" charset="0"/>
            </a:endParaRPr>
          </a:p>
          <a:p>
            <a:pPr algn="just"/>
            <a:r>
              <a:rPr lang="en-GB" dirty="0">
                <a:latin typeface="Courier" pitchFamily="2" charset="0"/>
              </a:rPr>
              <a:t>git mv &lt;file&gt;</a:t>
            </a:r>
          </a:p>
          <a:p>
            <a:pPr lvl="1" algn="just"/>
            <a:r>
              <a:rPr lang="en-GB" dirty="0"/>
              <a:t>Rename a file</a:t>
            </a:r>
          </a:p>
          <a:p>
            <a:pPr lvl="1" algn="just"/>
            <a:r>
              <a:rPr lang="en-GB" dirty="0"/>
              <a:t>Git doesn’t explicitly tracks renaming. No metadata is stored in Git  that tells it the file was renamed</a:t>
            </a:r>
          </a:p>
          <a:p>
            <a:r>
              <a:rPr lang="en-GB" dirty="0">
                <a:latin typeface="Courier" pitchFamily="2" charset="0"/>
              </a:rPr>
              <a:t>git commit</a:t>
            </a:r>
          </a:p>
          <a:p>
            <a:pPr lvl="1"/>
            <a:r>
              <a:rPr lang="en-GB" dirty="0"/>
              <a:t>Commit changes from WC to local repo</a:t>
            </a:r>
          </a:p>
          <a:p>
            <a:r>
              <a:rPr lang="en-GB" dirty="0">
                <a:latin typeface="Courier" pitchFamily="2" charset="0"/>
              </a:rPr>
              <a:t>git commit -a</a:t>
            </a:r>
          </a:p>
          <a:p>
            <a:pPr lvl="1"/>
            <a:r>
              <a:rPr lang="en-GB" dirty="0"/>
              <a:t>Commits all tracked files, without need to add them to staging area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42085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7CAA41-A9BE-F44D-8CC8-42624BEAD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Concepts: fetch, 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4106F8-81DC-7F49-9E9A-30D7ACAA3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Updates the working copy with respect to the  repository</a:t>
            </a:r>
          </a:p>
          <a:p>
            <a:pPr lvl="1" algn="just"/>
            <a:r>
              <a:rPr lang="en-GB" dirty="0"/>
              <a:t>Fetch gets changes from the repository</a:t>
            </a:r>
          </a:p>
          <a:p>
            <a:pPr lvl="1" algn="just"/>
            <a:r>
              <a:rPr lang="en-GB" dirty="0"/>
              <a:t>merge such changes with the ones you  have made to your working copy, if  necessary</a:t>
            </a:r>
          </a:p>
          <a:p>
            <a:pPr lvl="1" algn="just"/>
            <a:endParaRPr lang="en-GB" dirty="0"/>
          </a:p>
          <a:p>
            <a:pPr lvl="1" algn="just"/>
            <a:endParaRPr lang="en-GB" dirty="0"/>
          </a:p>
          <a:p>
            <a:pPr lvl="1" algn="just"/>
            <a:r>
              <a:rPr lang="en-GB" dirty="0"/>
              <a:t>checkout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937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B47DE-AA4B-7EA2-2FD6-8223D6BA8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Commands</a:t>
            </a:r>
            <a:r>
              <a:rPr lang="it-IT" dirty="0"/>
              <a:t> – work with remote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432CC-9157-887E-6EF6-4449A45E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>
                <a:latin typeface="Courier" pitchFamily="2" charset="0"/>
              </a:rPr>
              <a:t>git pull</a:t>
            </a:r>
          </a:p>
          <a:p>
            <a:pPr lvl="1" algn="just"/>
            <a:r>
              <a:rPr lang="en-GB" dirty="0"/>
              <a:t>fetch and then merge remote repo on local repo</a:t>
            </a:r>
          </a:p>
          <a:p>
            <a:pPr algn="just"/>
            <a:r>
              <a:rPr lang="en-GB" dirty="0">
                <a:latin typeface="Courier" pitchFamily="2" charset="0"/>
              </a:rPr>
              <a:t>git push</a:t>
            </a:r>
          </a:p>
          <a:p>
            <a:pPr lvl="1" algn="just"/>
            <a:r>
              <a:rPr lang="en-GB" dirty="0"/>
              <a:t>  upload local repo on remote repo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978289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B47DE-AA4B-7EA2-2FD6-8223D6BA8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Commands</a:t>
            </a:r>
            <a:r>
              <a:rPr lang="it-IT" dirty="0"/>
              <a:t> –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432CC-9157-887E-6EF6-4449A45E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>
                <a:latin typeface="Courier" pitchFamily="2" charset="0"/>
              </a:rPr>
              <a:t>git help  &lt;command&gt;</a:t>
            </a:r>
          </a:p>
          <a:p>
            <a:pPr algn="just"/>
            <a:r>
              <a:rPr lang="en-GB" dirty="0">
                <a:latin typeface="Courier" pitchFamily="2" charset="0"/>
              </a:rPr>
              <a:t>git &lt;command&gt; -help</a:t>
            </a:r>
          </a:p>
          <a:p>
            <a:pPr marL="457200" lvl="1" indent="0" algn="just">
              <a:buNone/>
            </a:pPr>
            <a:endParaRPr lang="en-GB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33433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EF9EDC-2185-4449-91A3-40DB6FCEC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FD871B-4FE0-3B4C-A86E-2AD3D7B0B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echo "# </a:t>
            </a:r>
            <a:r>
              <a:rPr lang="en-GB" sz="2400" dirty="0" err="1">
                <a:latin typeface="Courier" pitchFamily="2" charset="0"/>
              </a:rPr>
              <a:t>tmp</a:t>
            </a:r>
            <a:r>
              <a:rPr lang="en-GB" sz="2400" dirty="0">
                <a:latin typeface="Courier" pitchFamily="2" charset="0"/>
              </a:rPr>
              <a:t>" &gt;&gt; </a:t>
            </a:r>
            <a:r>
              <a:rPr lang="en-GB" sz="2400" dirty="0" err="1">
                <a:latin typeface="Courier" pitchFamily="2" charset="0"/>
              </a:rPr>
              <a:t>README.md</a:t>
            </a:r>
            <a:endParaRPr lang="en-GB" sz="2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git </a:t>
            </a:r>
            <a:r>
              <a:rPr lang="en-GB" sz="2400" dirty="0" err="1">
                <a:latin typeface="Courier" pitchFamily="2" charset="0"/>
              </a:rPr>
              <a:t>init</a:t>
            </a:r>
            <a:r>
              <a:rPr lang="en-GB" sz="2400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git add </a:t>
            </a:r>
            <a:r>
              <a:rPr lang="en-GB" sz="2400" dirty="0" err="1">
                <a:latin typeface="Courier" pitchFamily="2" charset="0"/>
              </a:rPr>
              <a:t>README.md</a:t>
            </a:r>
            <a:endParaRPr lang="en-GB" sz="2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git commit –m "first commit" </a:t>
            </a:r>
          </a:p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git remote add origin </a:t>
            </a:r>
            <a:r>
              <a:rPr lang="en-GB" sz="2400" dirty="0" err="1">
                <a:latin typeface="Courier" pitchFamily="2" charset="0"/>
              </a:rPr>
              <a:t>git@github.com:user</a:t>
            </a:r>
            <a:r>
              <a:rPr lang="en-GB" sz="2400" dirty="0">
                <a:latin typeface="Courier" pitchFamily="2" charset="0"/>
              </a:rPr>
              <a:t>/</a:t>
            </a:r>
            <a:r>
              <a:rPr lang="en-GB" sz="2400" dirty="0" err="1">
                <a:latin typeface="Courier" pitchFamily="2" charset="0"/>
              </a:rPr>
              <a:t>tmp.git</a:t>
            </a:r>
            <a:r>
              <a:rPr lang="en-GB" sz="2400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en-GB" sz="2400" dirty="0">
                <a:latin typeface="Courier" pitchFamily="2" charset="0"/>
              </a:rPr>
              <a:t>git push –u origin master </a:t>
            </a:r>
          </a:p>
        </p:txBody>
      </p:sp>
    </p:spTree>
    <p:extLst>
      <p:ext uri="{BB962C8B-B14F-4D97-AF65-F5344CB8AC3E}">
        <p14:creationId xmlns:p14="http://schemas.microsoft.com/office/powerpoint/2010/main" val="5667621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B8C07-71F1-196C-9879-636CBC53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Common </a:t>
            </a:r>
            <a:r>
              <a:rPr lang="it-IT" dirty="0" err="1"/>
              <a:t>scenarios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8F96-0A25-7F84-5188-476478866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Start a project from scratch. Create </a:t>
            </a:r>
            <a:r>
              <a:rPr lang="it-IT" dirty="0" err="1"/>
              <a:t>local</a:t>
            </a:r>
            <a:r>
              <a:rPr lang="it-IT" dirty="0"/>
              <a:t> repo, work on </a:t>
            </a:r>
            <a:r>
              <a:rPr lang="it-IT" dirty="0" err="1"/>
              <a:t>it</a:t>
            </a:r>
            <a:r>
              <a:rPr lang="it-IT" dirty="0"/>
              <a:t>, </a:t>
            </a:r>
            <a:r>
              <a:rPr lang="it-IT" dirty="0" err="1"/>
              <a:t>sync</a:t>
            </a:r>
            <a:r>
              <a:rPr lang="it-IT" dirty="0"/>
              <a:t> on remote repo</a:t>
            </a:r>
          </a:p>
          <a:p>
            <a:endParaRPr lang="it-IT" dirty="0"/>
          </a:p>
          <a:p>
            <a:pPr lvl="1"/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init</a:t>
            </a:r>
            <a:endParaRPr lang="it-IT" dirty="0"/>
          </a:p>
          <a:p>
            <a:pPr lvl="1"/>
            <a:r>
              <a:rPr lang="it-IT" dirty="0"/>
              <a:t>… work on files file1 file2 </a:t>
            </a:r>
            <a:r>
              <a:rPr lang="it-IT" dirty="0" err="1"/>
              <a:t>filen</a:t>
            </a:r>
            <a:endParaRPr lang="it-IT" dirty="0"/>
          </a:p>
          <a:p>
            <a:pPr lvl="1"/>
            <a:r>
              <a:rPr lang="it-IT" dirty="0" err="1"/>
              <a:t>Add</a:t>
            </a:r>
            <a:r>
              <a:rPr lang="it-IT" dirty="0"/>
              <a:t> file1, file2, </a:t>
            </a:r>
            <a:r>
              <a:rPr lang="it-IT" dirty="0" err="1"/>
              <a:t>filen</a:t>
            </a:r>
            <a:endParaRPr lang="it-IT" dirty="0"/>
          </a:p>
          <a:p>
            <a:pPr lvl="1"/>
            <a:r>
              <a:rPr lang="it-IT" dirty="0" err="1"/>
              <a:t>Commit</a:t>
            </a:r>
            <a:endParaRPr lang="it-IT" dirty="0"/>
          </a:p>
          <a:p>
            <a:pPr lvl="1"/>
            <a:r>
              <a:rPr lang="it-IT" dirty="0"/>
              <a:t>Remote </a:t>
            </a:r>
            <a:r>
              <a:rPr lang="it-IT" dirty="0" err="1"/>
              <a:t>add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push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00504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39BB-CB83-9572-CE9A-CDF73FDAF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Common </a:t>
            </a:r>
            <a:r>
              <a:rPr lang="it-IT" dirty="0" err="1"/>
              <a:t>scenarios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FA85D-9ABA-113D-7887-52C2A858B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A project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by </a:t>
            </a:r>
            <a:r>
              <a:rPr lang="it-IT" dirty="0" err="1"/>
              <a:t>others</a:t>
            </a:r>
            <a:r>
              <a:rPr lang="it-IT" dirty="0"/>
              <a:t>, </a:t>
            </a:r>
            <a:r>
              <a:rPr lang="it-IT" dirty="0" err="1"/>
              <a:t>sync</a:t>
            </a:r>
            <a:r>
              <a:rPr lang="it-IT" dirty="0"/>
              <a:t> </a:t>
            </a:r>
            <a:r>
              <a:rPr lang="it-IT" dirty="0" err="1"/>
              <a:t>locally</a:t>
            </a:r>
            <a:r>
              <a:rPr lang="it-IT" dirty="0"/>
              <a:t>, work on </a:t>
            </a:r>
            <a:r>
              <a:rPr lang="it-IT" dirty="0" err="1"/>
              <a:t>it</a:t>
            </a:r>
            <a:r>
              <a:rPr lang="it-IT" dirty="0"/>
              <a:t>, </a:t>
            </a:r>
            <a:r>
              <a:rPr lang="it-IT" dirty="0" err="1"/>
              <a:t>sync</a:t>
            </a:r>
            <a:r>
              <a:rPr lang="it-IT" dirty="0"/>
              <a:t> </a:t>
            </a:r>
            <a:r>
              <a:rPr lang="it-IT" dirty="0" err="1"/>
              <a:t>remotely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init</a:t>
            </a:r>
            <a:endParaRPr lang="it-IT" dirty="0"/>
          </a:p>
          <a:p>
            <a:pPr lvl="1"/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add</a:t>
            </a:r>
            <a:r>
              <a:rPr lang="it-IT" dirty="0"/>
              <a:t> remote</a:t>
            </a:r>
          </a:p>
          <a:p>
            <a:pPr lvl="1"/>
            <a:r>
              <a:rPr lang="it-IT" dirty="0"/>
              <a:t>Pull</a:t>
            </a:r>
          </a:p>
          <a:p>
            <a:pPr lvl="1"/>
            <a:r>
              <a:rPr lang="it-IT" dirty="0"/>
              <a:t>.. Work on files </a:t>
            </a:r>
          </a:p>
          <a:p>
            <a:pPr lvl="1"/>
            <a:r>
              <a:rPr lang="it-IT" dirty="0" err="1"/>
              <a:t>Add</a:t>
            </a:r>
            <a:endParaRPr lang="it-IT" dirty="0"/>
          </a:p>
          <a:p>
            <a:pPr lvl="1"/>
            <a:r>
              <a:rPr lang="it-IT" dirty="0" err="1"/>
              <a:t>Commit</a:t>
            </a:r>
            <a:endParaRPr lang="it-IT" dirty="0"/>
          </a:p>
          <a:p>
            <a:pPr lvl="1"/>
            <a:r>
              <a:rPr lang="it-IT" dirty="0"/>
              <a:t>Push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300466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5F104-1729-B03B-2571-5DA9AE2F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Common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14FDE-1A87-AA2A-44D9-A4524A99D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Modifying</a:t>
            </a:r>
            <a:r>
              <a:rPr lang="it-IT" dirty="0"/>
              <a:t> a project, build </a:t>
            </a:r>
            <a:r>
              <a:rPr lang="it-IT" dirty="0" err="1"/>
              <a:t>fails</a:t>
            </a:r>
            <a:r>
              <a:rPr lang="it-IT" dirty="0"/>
              <a:t>, </a:t>
            </a:r>
            <a:r>
              <a:rPr lang="it-IT" dirty="0" err="1"/>
              <a:t>cant</a:t>
            </a:r>
            <a:r>
              <a:rPr lang="it-IT" dirty="0"/>
              <a:t> </a:t>
            </a:r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why</a:t>
            </a:r>
            <a:r>
              <a:rPr lang="it-IT" dirty="0"/>
              <a:t>. </a:t>
            </a:r>
            <a:r>
              <a:rPr lang="it-IT" dirty="0" err="1"/>
              <a:t>Retrieve</a:t>
            </a:r>
            <a:r>
              <a:rPr lang="it-IT" dirty="0"/>
              <a:t>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did</a:t>
            </a:r>
            <a:r>
              <a:rPr lang="it-IT" dirty="0"/>
              <a:t> build</a:t>
            </a:r>
          </a:p>
          <a:p>
            <a:endParaRPr lang="it-IT" dirty="0"/>
          </a:p>
          <a:p>
            <a:pPr lvl="1"/>
            <a:r>
              <a:rPr lang="it-IT" dirty="0" err="1"/>
              <a:t>Git</a:t>
            </a:r>
            <a:r>
              <a:rPr lang="it-IT" dirty="0"/>
              <a:t> checkout &lt;</a:t>
            </a:r>
            <a:r>
              <a:rPr lang="it-IT" dirty="0" err="1"/>
              <a:t>commit</a:t>
            </a:r>
            <a:r>
              <a:rPr lang="it-IT" dirty="0"/>
              <a:t> id&gt;</a:t>
            </a:r>
          </a:p>
          <a:p>
            <a:pPr lvl="1"/>
            <a:r>
              <a:rPr lang="it-IT" dirty="0" err="1"/>
              <a:t>Git</a:t>
            </a:r>
            <a:r>
              <a:rPr lang="it-IT" dirty="0"/>
              <a:t> checkout –b &lt;new </a:t>
            </a:r>
            <a:r>
              <a:rPr lang="it-IT" dirty="0" err="1"/>
              <a:t>branch</a:t>
            </a:r>
            <a:r>
              <a:rPr lang="it-IT" dirty="0"/>
              <a:t>&gt; &lt;</a:t>
            </a:r>
            <a:r>
              <a:rPr lang="it-IT" dirty="0" err="1"/>
              <a:t>commit</a:t>
            </a:r>
            <a:r>
              <a:rPr lang="it-IT" dirty="0"/>
              <a:t> id&gt;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09749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EB67-92CC-F6B5-57F0-35DE9E455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Motivation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3430A-B861-36BB-2457-D31A29A59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persons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work on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documents</a:t>
            </a:r>
            <a:endParaRPr lang="it-IT" dirty="0"/>
          </a:p>
          <a:p>
            <a:pPr lvl="1"/>
            <a:r>
              <a:rPr lang="it-IT" dirty="0" err="1"/>
              <a:t>Remember</a:t>
            </a:r>
            <a:r>
              <a:rPr lang="it-IT" dirty="0"/>
              <a:t>: software made of </a:t>
            </a:r>
            <a:r>
              <a:rPr lang="it-IT" dirty="0" err="1"/>
              <a:t>requirements</a:t>
            </a:r>
            <a:r>
              <a:rPr lang="it-IT" dirty="0"/>
              <a:t>, design, code, user </a:t>
            </a:r>
            <a:r>
              <a:rPr lang="it-IT" dirty="0" err="1"/>
              <a:t>manual</a:t>
            </a:r>
            <a:r>
              <a:rPr lang="it-IT" dirty="0"/>
              <a:t>, data,..</a:t>
            </a:r>
          </a:p>
          <a:p>
            <a:pPr marL="0" indent="0">
              <a:buNone/>
            </a:pPr>
            <a:r>
              <a:rPr lang="it-IT" dirty="0"/>
              <a:t>  for a long </a:t>
            </a:r>
            <a:r>
              <a:rPr lang="it-IT" dirty="0" err="1"/>
              <a:t>period</a:t>
            </a:r>
            <a:r>
              <a:rPr lang="it-IT" dirty="0"/>
              <a:t> of time</a:t>
            </a:r>
          </a:p>
          <a:p>
            <a:pPr lvl="1"/>
            <a:r>
              <a:rPr lang="it-IT" dirty="0" err="1"/>
              <a:t>development</a:t>
            </a:r>
            <a:r>
              <a:rPr lang="it-IT" dirty="0"/>
              <a:t>, </a:t>
            </a:r>
            <a:r>
              <a:rPr lang="it-IT" dirty="0" err="1"/>
              <a:t>operation</a:t>
            </a:r>
            <a:r>
              <a:rPr lang="it-IT" dirty="0"/>
              <a:t> and </a:t>
            </a:r>
            <a:r>
              <a:rPr lang="it-IT" dirty="0" err="1"/>
              <a:t>maintenance</a:t>
            </a:r>
            <a:endParaRPr lang="it-IT" dirty="0"/>
          </a:p>
          <a:p>
            <a:pPr lvl="1"/>
            <a:endParaRPr lang="it-IT" dirty="0"/>
          </a:p>
          <a:p>
            <a:r>
              <a:rPr lang="it-IT" dirty="0" err="1"/>
              <a:t>Where</a:t>
            </a:r>
            <a:r>
              <a:rPr lang="it-IT" dirty="0"/>
              <a:t> are the </a:t>
            </a:r>
            <a:r>
              <a:rPr lang="it-IT" dirty="0" err="1"/>
              <a:t>documents</a:t>
            </a:r>
            <a:r>
              <a:rPr lang="it-IT" dirty="0"/>
              <a:t>?</a:t>
            </a:r>
          </a:p>
          <a:p>
            <a:r>
              <a:rPr lang="it-IT" dirty="0"/>
              <a:t>Who can </a:t>
            </a:r>
            <a:r>
              <a:rPr lang="it-IT" dirty="0" err="1"/>
              <a:t>change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, </a:t>
            </a:r>
            <a:r>
              <a:rPr lang="it-IT" dirty="0" err="1"/>
              <a:t>when</a:t>
            </a:r>
            <a:r>
              <a:rPr lang="it-IT" dirty="0"/>
              <a:t>?	</a:t>
            </a:r>
          </a:p>
          <a:p>
            <a:pPr lvl="1"/>
            <a:r>
              <a:rPr lang="it-IT" dirty="0" err="1"/>
              <a:t>Concurrent</a:t>
            </a:r>
            <a:r>
              <a:rPr lang="it-IT" dirty="0"/>
              <a:t> access and </a:t>
            </a:r>
            <a:r>
              <a:rPr lang="it-IT" dirty="0" err="1"/>
              <a:t>modification</a:t>
            </a:r>
            <a:r>
              <a:rPr lang="it-IT" dirty="0"/>
              <a:t> of </a:t>
            </a:r>
            <a:r>
              <a:rPr lang="it-IT" dirty="0" err="1"/>
              <a:t>documents</a:t>
            </a:r>
            <a:endParaRPr lang="it-IT" dirty="0"/>
          </a:p>
          <a:p>
            <a:r>
              <a:rPr lang="it-IT" dirty="0"/>
              <a:t>Who </a:t>
            </a:r>
            <a:r>
              <a:rPr lang="it-IT" dirty="0" err="1"/>
              <a:t>did</a:t>
            </a:r>
            <a:r>
              <a:rPr lang="it-IT" dirty="0"/>
              <a:t> </a:t>
            </a:r>
            <a:r>
              <a:rPr lang="it-IT" dirty="0" err="1"/>
              <a:t>modify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?</a:t>
            </a:r>
          </a:p>
          <a:p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the last working </a:t>
            </a:r>
            <a:r>
              <a:rPr lang="it-IT" dirty="0" err="1"/>
              <a:t>version</a:t>
            </a:r>
            <a:r>
              <a:rPr lang="it-IT" dirty="0"/>
              <a:t>?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71527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1B8F15-9797-C343-A7D7-C401D241A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Atomicity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922C30-D4E9-5B46-82E3-D57A30C90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commands tend to be focused on one task.</a:t>
            </a:r>
          </a:p>
          <a:p>
            <a:endParaRPr lang="en-GB" dirty="0"/>
          </a:p>
          <a:p>
            <a:r>
              <a:rPr lang="en-GB" dirty="0"/>
              <a:t>Therefore, what the user perceives as one logical step may require two or three consecutive command calls.</a:t>
            </a:r>
          </a:p>
          <a:p>
            <a:endParaRPr lang="en-GB" dirty="0"/>
          </a:p>
          <a:p>
            <a:r>
              <a:rPr lang="en-GB" dirty="0"/>
              <a:t>This helps in understanding what you are doing, and when something goes wrong you know where exactly the problem occurred.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02392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E19964-C4A5-BD4D-8178-0830AFADF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Branching </a:t>
            </a:r>
          </a:p>
        </p:txBody>
      </p:sp>
    </p:spTree>
    <p:extLst>
      <p:ext uri="{BB962C8B-B14F-4D97-AF65-F5344CB8AC3E}">
        <p14:creationId xmlns:p14="http://schemas.microsoft.com/office/powerpoint/2010/main" val="29809804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A91A-F3D1-51E8-411E-E8E143C4C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Branching - </a:t>
            </a:r>
            <a:r>
              <a:rPr lang="it-IT" dirty="0" err="1"/>
              <a:t>motivation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30991-3907-5E5D-1873-16CEB7D4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Two </a:t>
            </a:r>
            <a:r>
              <a:rPr lang="it-IT" dirty="0" err="1"/>
              <a:t>modes</a:t>
            </a:r>
            <a:r>
              <a:rPr lang="it-IT" dirty="0"/>
              <a:t> of </a:t>
            </a:r>
            <a:r>
              <a:rPr lang="it-IT" dirty="0" err="1"/>
              <a:t>development</a:t>
            </a:r>
            <a:r>
              <a:rPr lang="it-IT" dirty="0"/>
              <a:t> in a project</a:t>
            </a:r>
          </a:p>
          <a:p>
            <a:pPr lvl="1"/>
            <a:r>
              <a:rPr lang="it-IT" dirty="0"/>
              <a:t>Linear</a:t>
            </a:r>
          </a:p>
          <a:p>
            <a:pPr lvl="1"/>
            <a:r>
              <a:rPr lang="it-IT" dirty="0"/>
              <a:t>Branching</a:t>
            </a:r>
          </a:p>
        </p:txBody>
      </p:sp>
    </p:spTree>
    <p:extLst>
      <p:ext uri="{BB962C8B-B14F-4D97-AF65-F5344CB8AC3E}">
        <p14:creationId xmlns:p14="http://schemas.microsoft.com/office/powerpoint/2010/main" val="27264043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79B0-36F2-6D07-94EE-9DBE017F4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Linear </a:t>
            </a:r>
            <a:r>
              <a:rPr lang="it-IT" dirty="0" err="1"/>
              <a:t>development</a:t>
            </a:r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A2F614-63BE-A684-DEF2-1B6E7E611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383" y="1250612"/>
            <a:ext cx="3343939" cy="1517943"/>
          </a:xfrm>
        </p:spPr>
      </p:pic>
      <p:sp>
        <p:nvSpPr>
          <p:cNvPr id="4" name="AutoShape 2" descr="81833584_636926650400109_2679153925835194368_n">
            <a:extLst>
              <a:ext uri="{FF2B5EF4-FFF2-40B4-BE49-F238E27FC236}">
                <a16:creationId xmlns:a16="http://schemas.microsoft.com/office/drawing/2014/main" id="{97A30E0B-E3ED-BEAB-C22A-3A2F2ECB1E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D3C817-1A4F-573A-31CE-3B6E7AF5A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93" y="2635209"/>
            <a:ext cx="5048509" cy="15875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EFD23E-3115-641A-2DC0-38B50C41B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383" y="3968815"/>
            <a:ext cx="7215602" cy="1790734"/>
          </a:xfrm>
          <a:prstGeom prst="rect">
            <a:avLst/>
          </a:prstGeom>
        </p:spPr>
      </p:pic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0EC36EC4-4EE0-6C30-0CB2-30AABC13CFEB}"/>
              </a:ext>
            </a:extLst>
          </p:cNvPr>
          <p:cNvSpPr txBox="1">
            <a:spLocks/>
          </p:cNvSpPr>
          <p:nvPr/>
        </p:nvSpPr>
        <p:spPr>
          <a:xfrm>
            <a:off x="8553692" y="2047122"/>
            <a:ext cx="34962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dirty="0"/>
              <a:t>Initial status of project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Add feature 1 (blue)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r>
              <a:rPr lang="en-GB" dirty="0"/>
              <a:t>Add feature 2 (brown)</a:t>
            </a:r>
          </a:p>
          <a:p>
            <a:pPr marL="0" indent="0" algn="just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1435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A022B-2631-79E1-A599-8772FE67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Linear </a:t>
            </a:r>
            <a:r>
              <a:rPr lang="it-IT" dirty="0" err="1"/>
              <a:t>development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F4707-88B8-C7B8-0360-A0B1A9069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For some </a:t>
            </a:r>
            <a:r>
              <a:rPr lang="it-IT" dirty="0" err="1"/>
              <a:t>reason</a:t>
            </a:r>
            <a:r>
              <a:rPr lang="it-IT" dirty="0"/>
              <a:t> (ex client </a:t>
            </a:r>
            <a:r>
              <a:rPr lang="it-IT" dirty="0" err="1"/>
              <a:t>rejects</a:t>
            </a:r>
            <a:r>
              <a:rPr lang="it-IT" dirty="0"/>
              <a:t> feature 1,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wants</a:t>
            </a:r>
            <a:r>
              <a:rPr lang="it-IT" dirty="0"/>
              <a:t> feature 2) the project needs to delete feature 1 and </a:t>
            </a:r>
            <a:r>
              <a:rPr lang="it-IT" dirty="0" err="1"/>
              <a:t>keep</a:t>
            </a:r>
            <a:r>
              <a:rPr lang="it-IT" dirty="0"/>
              <a:t> feature 2</a:t>
            </a:r>
          </a:p>
          <a:p>
            <a:r>
              <a:rPr lang="it-IT" dirty="0" err="1"/>
              <a:t>However</a:t>
            </a:r>
            <a:r>
              <a:rPr lang="it-IT" dirty="0"/>
              <a:t>, </a:t>
            </a:r>
            <a:r>
              <a:rPr lang="it-IT" dirty="0" err="1"/>
              <a:t>changes</a:t>
            </a:r>
            <a:r>
              <a:rPr lang="it-IT" dirty="0"/>
              <a:t> are </a:t>
            </a:r>
            <a:r>
              <a:rPr lang="it-IT" dirty="0" err="1"/>
              <a:t>intertwined</a:t>
            </a:r>
            <a:r>
              <a:rPr lang="it-IT" dirty="0"/>
              <a:t>, </a:t>
            </a:r>
            <a:r>
              <a:rPr lang="it-IT" dirty="0" err="1"/>
              <a:t>doing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difficult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E9A9B0-D529-564E-A26E-5FD38C664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039" y="3228035"/>
            <a:ext cx="7215602" cy="1790734"/>
          </a:xfrm>
          <a:prstGeom prst="rect">
            <a:avLst/>
          </a:prstGeom>
        </p:spPr>
      </p:pic>
      <p:sp>
        <p:nvSpPr>
          <p:cNvPr id="5" name="Multiplication Sign 4">
            <a:extLst>
              <a:ext uri="{FF2B5EF4-FFF2-40B4-BE49-F238E27FC236}">
                <a16:creationId xmlns:a16="http://schemas.microsoft.com/office/drawing/2014/main" id="{0F602D79-C38F-9682-45D5-30B24456B11B}"/>
              </a:ext>
            </a:extLst>
          </p:cNvPr>
          <p:cNvSpPr/>
          <p:nvPr/>
        </p:nvSpPr>
        <p:spPr>
          <a:xfrm>
            <a:off x="4583575" y="3872875"/>
            <a:ext cx="763929" cy="1145894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2B3F18F0-BA86-DE2D-9F58-C9B4CBAAFA27}"/>
              </a:ext>
            </a:extLst>
          </p:cNvPr>
          <p:cNvSpPr/>
          <p:nvPr/>
        </p:nvSpPr>
        <p:spPr>
          <a:xfrm>
            <a:off x="5629690" y="3921415"/>
            <a:ext cx="763929" cy="1145894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8071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8E948-E828-149F-837C-307C9E77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3D97F-2224-A59B-A5F6-46170AC37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15C66-3CDE-4659-644A-DA86CF46A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038" y="1300177"/>
            <a:ext cx="5092962" cy="3308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C0196D-C07B-D653-B1D3-0EC30FD69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90" y="4521080"/>
            <a:ext cx="5061210" cy="2336920"/>
          </a:xfrm>
          <a:prstGeom prst="rect">
            <a:avLst/>
          </a:prstGeom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884025D-639D-DBDE-0142-926084E1EFCE}"/>
              </a:ext>
            </a:extLst>
          </p:cNvPr>
          <p:cNvSpPr txBox="1">
            <a:spLocks/>
          </p:cNvSpPr>
          <p:nvPr/>
        </p:nvSpPr>
        <p:spPr>
          <a:xfrm>
            <a:off x="7209566" y="2033950"/>
            <a:ext cx="34962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dirty="0"/>
              <a:t>One branch per feature, master remains unchanged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endParaRPr lang="en-GB" dirty="0"/>
          </a:p>
          <a:p>
            <a:pPr algn="just"/>
            <a:r>
              <a:rPr lang="en-GB" dirty="0"/>
              <a:t>To cancel blue feature just delete its branch, and merge brown branch into master</a:t>
            </a:r>
          </a:p>
          <a:p>
            <a:pPr marL="0" indent="0" algn="just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9939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E19964-C4A5-BD4D-8178-0830AFADF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Git Branching</a:t>
            </a:r>
          </a:p>
        </p:txBody>
      </p:sp>
    </p:spTree>
    <p:extLst>
      <p:ext uri="{BB962C8B-B14F-4D97-AF65-F5344CB8AC3E}">
        <p14:creationId xmlns:p14="http://schemas.microsoft.com/office/powerpoint/2010/main" val="42919774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7120-92F9-9372-7053-55730AEAC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Commands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DEF76-C446-B940-7E05-59C0F7BE6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Create a new </a:t>
            </a:r>
            <a:r>
              <a:rPr lang="it-IT" dirty="0" err="1"/>
              <a:t>branch</a:t>
            </a:r>
            <a:endParaRPr lang="it-IT" dirty="0"/>
          </a:p>
          <a:p>
            <a:pPr lvl="1"/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branch</a:t>
            </a:r>
            <a:r>
              <a:rPr lang="it-IT" dirty="0"/>
              <a:t> &lt;new </a:t>
            </a:r>
            <a:r>
              <a:rPr lang="it-IT" dirty="0" err="1"/>
              <a:t>branch</a:t>
            </a:r>
            <a:r>
              <a:rPr lang="it-IT" dirty="0"/>
              <a:t>&gt;</a:t>
            </a:r>
          </a:p>
          <a:p>
            <a:pPr lvl="1"/>
            <a:r>
              <a:rPr lang="it-IT" dirty="0" err="1"/>
              <a:t>git</a:t>
            </a:r>
            <a:r>
              <a:rPr lang="it-IT" dirty="0"/>
              <a:t> checkout -b</a:t>
            </a:r>
          </a:p>
        </p:txBody>
      </p:sp>
    </p:spTree>
    <p:extLst>
      <p:ext uri="{BB962C8B-B14F-4D97-AF65-F5344CB8AC3E}">
        <p14:creationId xmlns:p14="http://schemas.microsoft.com/office/powerpoint/2010/main" val="3182955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23D0F7-D7A2-2246-90AF-98931662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Storage in Git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8703C5F-CBBF-7845-870C-8115723C3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Git stores a commit object that contains</a:t>
            </a:r>
          </a:p>
          <a:p>
            <a:pPr lvl="1" algn="just"/>
            <a:r>
              <a:rPr lang="en-GB" dirty="0"/>
              <a:t>a pointer to the snapshot of the content you  staged</a:t>
            </a:r>
          </a:p>
          <a:p>
            <a:pPr lvl="1" algn="just"/>
            <a:r>
              <a:rPr lang="en-GB" dirty="0"/>
              <a:t>pointers to the commit or commits that directly  came before this commit (its parent or parents)</a:t>
            </a:r>
          </a:p>
          <a:p>
            <a:pPr algn="just"/>
            <a:r>
              <a:rPr lang="en-GB" dirty="0"/>
              <a:t>Staging the files</a:t>
            </a:r>
          </a:p>
          <a:p>
            <a:pPr lvl="1" algn="just"/>
            <a:r>
              <a:rPr lang="en-GB" dirty="0"/>
              <a:t>checksums each one</a:t>
            </a:r>
          </a:p>
          <a:p>
            <a:pPr lvl="1" algn="just"/>
            <a:r>
              <a:rPr lang="en-GB" dirty="0"/>
              <a:t>stores that version of the file (blobs)</a:t>
            </a:r>
          </a:p>
          <a:p>
            <a:pPr lvl="1" algn="just"/>
            <a:r>
              <a:rPr lang="en-GB" dirty="0"/>
              <a:t>adds that checksum to the staging area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65121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D24785-B45F-114C-9DF7-EC0F1128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997851-5693-0043-97B2-7D0B2C0B9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Given a directory containing three files, stage them all and commit</a:t>
            </a:r>
          </a:p>
          <a:p>
            <a:pPr marL="0" indent="0" algn="just">
              <a:buNone/>
            </a:pPr>
            <a:endParaRPr lang="en-GB" dirty="0"/>
          </a:p>
          <a:p>
            <a:pPr algn="just"/>
            <a:r>
              <a:rPr lang="en-GB" dirty="0"/>
              <a:t>Git repository now contains five objects</a:t>
            </a:r>
          </a:p>
          <a:p>
            <a:pPr lvl="1" algn="just"/>
            <a:r>
              <a:rPr lang="en-GB" dirty="0"/>
              <a:t>one blob for the contents of each of the three files</a:t>
            </a:r>
          </a:p>
          <a:p>
            <a:pPr lvl="1" algn="just"/>
            <a:r>
              <a:rPr lang="en-GB" dirty="0"/>
              <a:t>one tree that lists the contents of the directory  and specifies which file names are stored as  which blobs</a:t>
            </a:r>
          </a:p>
          <a:p>
            <a:pPr lvl="1" algn="just"/>
            <a:r>
              <a:rPr lang="en-GB" dirty="0"/>
              <a:t>one commit with the pointer to that root tree and  all the commit metadata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2525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A79D-403C-0DCB-DC71-ED31F200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Motivation</a:t>
            </a:r>
            <a:r>
              <a:rPr lang="it-IT" dirty="0"/>
              <a:t>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DDB77-EC0E-B271-3773-2CB81CC69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Documents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dependencies</a:t>
            </a:r>
            <a:r>
              <a:rPr lang="it-IT" dirty="0"/>
              <a:t>, in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cases</a:t>
            </a:r>
            <a:r>
              <a:rPr lang="it-IT" dirty="0"/>
              <a:t> </a:t>
            </a:r>
            <a:r>
              <a:rPr lang="it-IT" dirty="0" err="1"/>
              <a:t>dependencies</a:t>
            </a:r>
            <a:r>
              <a:rPr lang="it-IT" dirty="0"/>
              <a:t> are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formalized</a:t>
            </a:r>
            <a:endParaRPr lang="it-IT" dirty="0"/>
          </a:p>
          <a:p>
            <a:pPr lvl="1"/>
            <a:r>
              <a:rPr lang="it-IT" dirty="0"/>
              <a:t>Ex of </a:t>
            </a:r>
            <a:r>
              <a:rPr lang="it-IT" dirty="0" err="1"/>
              <a:t>formal</a:t>
            </a:r>
            <a:r>
              <a:rPr lang="it-IT" dirty="0"/>
              <a:t> </a:t>
            </a:r>
            <a:r>
              <a:rPr lang="it-IT" dirty="0" err="1"/>
              <a:t>dependency</a:t>
            </a:r>
            <a:r>
              <a:rPr lang="it-IT" dirty="0"/>
              <a:t>: ‘import’ class or package in java</a:t>
            </a:r>
          </a:p>
          <a:p>
            <a:pPr lvl="1"/>
            <a:r>
              <a:rPr lang="it-IT" dirty="0"/>
              <a:t>Ex of non </a:t>
            </a:r>
            <a:r>
              <a:rPr lang="it-IT" dirty="0" err="1"/>
              <a:t>formal</a:t>
            </a:r>
            <a:r>
              <a:rPr lang="it-IT" dirty="0"/>
              <a:t> </a:t>
            </a:r>
            <a:r>
              <a:rPr lang="it-IT" dirty="0" err="1"/>
              <a:t>dependency</a:t>
            </a:r>
            <a:r>
              <a:rPr lang="it-IT" dirty="0"/>
              <a:t>: </a:t>
            </a:r>
            <a:r>
              <a:rPr lang="it-IT" dirty="0" err="1"/>
              <a:t>requirement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 vs design </a:t>
            </a:r>
            <a:r>
              <a:rPr lang="it-IT" dirty="0" err="1"/>
              <a:t>document</a:t>
            </a:r>
            <a:r>
              <a:rPr lang="it-IT" dirty="0"/>
              <a:t> vs code vs test </a:t>
            </a:r>
            <a:r>
              <a:rPr lang="it-IT" dirty="0" err="1"/>
              <a:t>cases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651090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E4EB08-EBF7-A948-94CE-7FB79734B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FF2515F1-E667-9043-A39C-A80C917019E4}"/>
              </a:ext>
            </a:extLst>
          </p:cNvPr>
          <p:cNvSpPr/>
          <p:nvPr/>
        </p:nvSpPr>
        <p:spPr>
          <a:xfrm>
            <a:off x="2349500" y="1892378"/>
            <a:ext cx="7493000" cy="41576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7772739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C673E8-BD8D-AC41-BA85-E04150C4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2448E1-FBB5-4349-A8AB-D287878F1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next commit stores a pointer to the commit that  came immediately before it</a:t>
            </a:r>
          </a:p>
          <a:p>
            <a:endParaRPr lang="en-GB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237740B0-FF6F-9144-A1EB-6D4A03D4EAEA}"/>
              </a:ext>
            </a:extLst>
          </p:cNvPr>
          <p:cNvSpPr/>
          <p:nvPr/>
        </p:nvSpPr>
        <p:spPr>
          <a:xfrm>
            <a:off x="2050256" y="3024303"/>
            <a:ext cx="8091488" cy="26812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7795135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6E908C-B25A-8944-9F90-AF897601A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Branches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C8A9CB-220E-CA4C-82A6-95520059A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0217" cy="4351338"/>
          </a:xfrm>
        </p:spPr>
        <p:txBody>
          <a:bodyPr/>
          <a:lstStyle/>
          <a:p>
            <a:pPr algn="just"/>
            <a:r>
              <a:rPr lang="en-GB" dirty="0"/>
              <a:t>A branch in Git is simply a lightweight movable  pointer to one of these commits  </a:t>
            </a:r>
          </a:p>
          <a:p>
            <a:pPr lvl="1" algn="just"/>
            <a:r>
              <a:rPr lang="en-GB" dirty="0"/>
              <a:t>Git branch &lt;name&gt;    // creates a branch, </a:t>
            </a:r>
            <a:r>
              <a:rPr lang="en-GB" dirty="0" err="1"/>
              <a:t>ie</a:t>
            </a:r>
            <a:r>
              <a:rPr lang="en-GB" dirty="0"/>
              <a:t> creates a pointer</a:t>
            </a:r>
          </a:p>
          <a:p>
            <a:pPr algn="just"/>
            <a:r>
              <a:rPr lang="en-GB" dirty="0"/>
              <a:t>HEAD points to the current branch</a:t>
            </a:r>
          </a:p>
          <a:p>
            <a:pPr lvl="1" algn="just"/>
            <a:r>
              <a:rPr lang="en-GB" dirty="0"/>
              <a:t>The default branch name in Git is master</a:t>
            </a:r>
          </a:p>
          <a:p>
            <a:pPr algn="just"/>
            <a:r>
              <a:rPr lang="en-GB" dirty="0"/>
              <a:t>Every commit, HEAD moves forward automatically</a:t>
            </a:r>
          </a:p>
          <a:p>
            <a:pPr algn="just"/>
            <a:r>
              <a:rPr lang="en-GB" dirty="0"/>
              <a:t>HEAD can be moved in other ways too</a:t>
            </a:r>
          </a:p>
          <a:p>
            <a:pPr lvl="1"/>
            <a:r>
              <a:rPr lang="it-IT" dirty="0" err="1"/>
              <a:t>Git</a:t>
            </a:r>
            <a:r>
              <a:rPr lang="it-IT" dirty="0"/>
              <a:t> checkout &lt;name&gt;                    //  HEAD </a:t>
            </a:r>
            <a:r>
              <a:rPr lang="it-IT" dirty="0" err="1"/>
              <a:t>now</a:t>
            </a:r>
            <a:r>
              <a:rPr lang="it-IT" dirty="0"/>
              <a:t> points to &lt;name&gt;</a:t>
            </a:r>
          </a:p>
          <a:p>
            <a:pPr lvl="1"/>
            <a:r>
              <a:rPr lang="it-IT" dirty="0" err="1"/>
              <a:t>Git</a:t>
            </a:r>
            <a:r>
              <a:rPr lang="it-IT" dirty="0"/>
              <a:t> checkout –b &lt;new </a:t>
            </a:r>
            <a:r>
              <a:rPr lang="it-IT" dirty="0" err="1"/>
              <a:t>branch</a:t>
            </a:r>
            <a:r>
              <a:rPr lang="it-IT" dirty="0"/>
              <a:t>&gt; &lt;</a:t>
            </a:r>
            <a:r>
              <a:rPr lang="it-IT" dirty="0" err="1"/>
              <a:t>commit</a:t>
            </a:r>
            <a:r>
              <a:rPr lang="it-IT" dirty="0"/>
              <a:t> id&gt;    // </a:t>
            </a:r>
            <a:r>
              <a:rPr lang="it-IT" dirty="0" err="1"/>
              <a:t>creates</a:t>
            </a:r>
            <a:r>
              <a:rPr lang="it-IT" dirty="0"/>
              <a:t> </a:t>
            </a:r>
            <a:r>
              <a:rPr lang="it-IT" dirty="0" err="1"/>
              <a:t>branch</a:t>
            </a:r>
            <a:r>
              <a:rPr lang="it-IT" dirty="0"/>
              <a:t> and </a:t>
            </a:r>
            <a:r>
              <a:rPr lang="it-IT" dirty="0" err="1"/>
              <a:t>moves</a:t>
            </a:r>
            <a:r>
              <a:rPr lang="it-IT" dirty="0"/>
              <a:t> HEAD</a:t>
            </a:r>
          </a:p>
          <a:p>
            <a:pPr lvl="1"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87460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E98B80-48C4-304B-BB22-F8E6FBE3E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Branches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A9222E9-26DB-8E42-A773-CC62A7EDD171}"/>
              </a:ext>
            </a:extLst>
          </p:cNvPr>
          <p:cNvSpPr/>
          <p:nvPr/>
        </p:nvSpPr>
        <p:spPr>
          <a:xfrm>
            <a:off x="2051843" y="1690688"/>
            <a:ext cx="8088313" cy="43529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AC674F-57A3-579A-816B-2D403279C769}"/>
              </a:ext>
            </a:extLst>
          </p:cNvPr>
          <p:cNvSpPr/>
          <p:nvPr/>
        </p:nvSpPr>
        <p:spPr>
          <a:xfrm>
            <a:off x="6096000" y="2775005"/>
            <a:ext cx="2077941" cy="12006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49183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BA0C64-021B-8748-8A6D-33CCFEF7B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Branch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071C5D-C985-E345-ADCD-8083B64C2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branch testing</a:t>
            </a:r>
          </a:p>
          <a:p>
            <a:pPr lvl="1"/>
            <a:r>
              <a:rPr lang="en-GB" dirty="0"/>
              <a:t>Create a branch named testing</a:t>
            </a:r>
          </a:p>
          <a:p>
            <a:pPr lvl="1"/>
            <a:r>
              <a:rPr lang="en-GB" dirty="0"/>
              <a:t>Git still not switches to that branch</a:t>
            </a:r>
          </a:p>
          <a:p>
            <a:endParaRPr lang="en-GB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594C3CC-8F77-6F48-80F9-E6BAF6D1D7BE}"/>
              </a:ext>
            </a:extLst>
          </p:cNvPr>
          <p:cNvSpPr/>
          <p:nvPr/>
        </p:nvSpPr>
        <p:spPr>
          <a:xfrm>
            <a:off x="2279650" y="2325687"/>
            <a:ext cx="7632700" cy="33512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1789179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6FBC88-9BCC-D540-B9DE-36C453222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 Pointer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0022C0-D252-4E49-BB71-B93D393B0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Pointer to the current local branch</a:t>
            </a:r>
          </a:p>
          <a:p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BEBD202-8224-384C-826E-3DB7505AFFD0}"/>
              </a:ext>
            </a:extLst>
          </p:cNvPr>
          <p:cNvSpPr/>
          <p:nvPr/>
        </p:nvSpPr>
        <p:spPr>
          <a:xfrm>
            <a:off x="2412962" y="1690688"/>
            <a:ext cx="7631112" cy="44545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 dirty="0"/>
          </a:p>
        </p:txBody>
      </p:sp>
    </p:spTree>
    <p:extLst>
      <p:ext uri="{BB962C8B-B14F-4D97-AF65-F5344CB8AC3E}">
        <p14:creationId xmlns:p14="http://schemas.microsoft.com/office/powerpoint/2010/main" val="28624430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1742E-2F8B-7042-8075-356742AB3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Switching Branches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13BDA0-8E85-A547-9B97-FD5F4C00F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checkout testing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945C1A0-614D-AD43-96F8-EC1A043A5E1E}"/>
              </a:ext>
            </a:extLst>
          </p:cNvPr>
          <p:cNvSpPr/>
          <p:nvPr/>
        </p:nvSpPr>
        <p:spPr>
          <a:xfrm>
            <a:off x="2117300" y="2095500"/>
            <a:ext cx="7631112" cy="43973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2275439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1742E-2F8B-7042-8075-356742AB3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Switching Branches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13BDA0-8E85-A547-9B97-FD5F4C00F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After another commit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4C320134-22F0-8941-BB30-E3570638C1E8}"/>
              </a:ext>
            </a:extLst>
          </p:cNvPr>
          <p:cNvSpPr/>
          <p:nvPr/>
        </p:nvSpPr>
        <p:spPr>
          <a:xfrm>
            <a:off x="2401093" y="2458244"/>
            <a:ext cx="7389813" cy="3086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26458425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1742E-2F8B-7042-8075-356742AB3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Switching Branches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13BDA0-8E85-A547-9B97-FD5F4C00F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checkout master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622E1A49-7507-674C-8ED3-72FB3BC1C4ED}"/>
              </a:ext>
            </a:extLst>
          </p:cNvPr>
          <p:cNvSpPr/>
          <p:nvPr/>
        </p:nvSpPr>
        <p:spPr>
          <a:xfrm>
            <a:off x="3069796" y="1917348"/>
            <a:ext cx="7388225" cy="3086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D94B90BA-DB76-6793-F44B-696D059655F8}"/>
              </a:ext>
            </a:extLst>
          </p:cNvPr>
          <p:cNvSpPr txBox="1">
            <a:spLocks/>
          </p:cNvSpPr>
          <p:nvPr/>
        </p:nvSpPr>
        <p:spPr>
          <a:xfrm>
            <a:off x="640743" y="500344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dirty="0"/>
              <a:t>Not only moves HEAD, also switches WC (files in .git folder now are the files of snapshot f30ab)</a:t>
            </a:r>
          </a:p>
          <a:p>
            <a:pPr algn="just"/>
            <a:r>
              <a:rPr lang="en-GB" dirty="0"/>
              <a:t> 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54952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4822E0-A291-FF40-9265-9CBC540C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Switching Branches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F828156-71E8-2343-8246-334913957DB3}"/>
              </a:ext>
            </a:extLst>
          </p:cNvPr>
          <p:cNvSpPr/>
          <p:nvPr/>
        </p:nvSpPr>
        <p:spPr>
          <a:xfrm>
            <a:off x="2055812" y="887810"/>
            <a:ext cx="8080375" cy="51800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972B643-78B9-B76E-95E7-5223833D3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>
                <a:latin typeface="Courier" pitchFamily="2" charset="0"/>
              </a:rPr>
              <a:t>git commit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492DAAC5-E7F5-B44E-860F-C2B1C8A22B7B}"/>
              </a:ext>
            </a:extLst>
          </p:cNvPr>
          <p:cNvSpPr txBox="1">
            <a:spLocks/>
          </p:cNvSpPr>
          <p:nvPr/>
        </p:nvSpPr>
        <p:spPr>
          <a:xfrm>
            <a:off x="720256" y="52649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GB" dirty="0"/>
          </a:p>
          <a:p>
            <a:pPr algn="just"/>
            <a:r>
              <a:rPr lang="en-GB" dirty="0"/>
              <a:t> commits from this point on will diverge (‘divergent history’)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993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A739-0E34-E396-551F-2F48E46F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Dependencies</a:t>
            </a:r>
            <a:endParaRPr lang="it-IT" dirty="0"/>
          </a:p>
        </p:txBody>
      </p:sp>
      <p:sp>
        <p:nvSpPr>
          <p:cNvPr id="4" name="Rounded Rectangle 4">
            <a:extLst>
              <a:ext uri="{FF2B5EF4-FFF2-40B4-BE49-F238E27FC236}">
                <a16:creationId xmlns:a16="http://schemas.microsoft.com/office/drawing/2014/main" id="{C18DAAEE-84FB-363B-DD6B-9BA49CC87C7A}"/>
              </a:ext>
            </a:extLst>
          </p:cNvPr>
          <p:cNvSpPr/>
          <p:nvPr/>
        </p:nvSpPr>
        <p:spPr bwMode="auto">
          <a:xfrm>
            <a:off x="2057400" y="1825625"/>
            <a:ext cx="2209800" cy="8382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Requirement</a:t>
            </a:r>
          </a:p>
        </p:txBody>
      </p:sp>
      <p:sp>
        <p:nvSpPr>
          <p:cNvPr id="5" name="Rounded Rectangle 5">
            <a:extLst>
              <a:ext uri="{FF2B5EF4-FFF2-40B4-BE49-F238E27FC236}">
                <a16:creationId xmlns:a16="http://schemas.microsoft.com/office/drawing/2014/main" id="{F5CDA4FE-BA51-896E-AB62-8CEFE4F4ABED}"/>
              </a:ext>
            </a:extLst>
          </p:cNvPr>
          <p:cNvSpPr/>
          <p:nvPr/>
        </p:nvSpPr>
        <p:spPr bwMode="auto">
          <a:xfrm>
            <a:off x="5257800" y="2054225"/>
            <a:ext cx="1371600" cy="9906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Design Item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6CFCA2D4-E416-69F1-5911-B63145AAE1FD}"/>
              </a:ext>
            </a:extLst>
          </p:cNvPr>
          <p:cNvSpPr/>
          <p:nvPr/>
        </p:nvSpPr>
        <p:spPr bwMode="auto">
          <a:xfrm>
            <a:off x="7315200" y="2816225"/>
            <a:ext cx="1828800" cy="9906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latin typeface="Lucida Sans Unicode" charset="0"/>
              </a:rPr>
              <a:t>Code</a:t>
            </a:r>
          </a:p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latin typeface="Lucida Sans Unicode" charset="0"/>
              </a:rPr>
              <a:t>Fragment</a:t>
            </a:r>
          </a:p>
        </p:txBody>
      </p:sp>
      <p:sp>
        <p:nvSpPr>
          <p:cNvPr id="7" name="Rounded Rectangle 14">
            <a:extLst>
              <a:ext uri="{FF2B5EF4-FFF2-40B4-BE49-F238E27FC236}">
                <a16:creationId xmlns:a16="http://schemas.microsoft.com/office/drawing/2014/main" id="{112B2E61-6E7C-2E49-1B81-539AE985EDBA}"/>
              </a:ext>
            </a:extLst>
          </p:cNvPr>
          <p:cNvSpPr/>
          <p:nvPr/>
        </p:nvSpPr>
        <p:spPr bwMode="auto">
          <a:xfrm>
            <a:off x="2057400" y="3730625"/>
            <a:ext cx="1371600" cy="9144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Use case</a:t>
            </a:r>
          </a:p>
        </p:txBody>
      </p:sp>
      <p:cxnSp>
        <p:nvCxnSpPr>
          <p:cNvPr id="8" name="Straight Connector 16">
            <a:extLst>
              <a:ext uri="{FF2B5EF4-FFF2-40B4-BE49-F238E27FC236}">
                <a16:creationId xmlns:a16="http://schemas.microsoft.com/office/drawing/2014/main" id="{7387CB6E-959F-DC9E-AB4D-5F572785FAE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419350" y="2987675"/>
            <a:ext cx="1066800" cy="419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ounded Rectangle 18">
            <a:extLst>
              <a:ext uri="{FF2B5EF4-FFF2-40B4-BE49-F238E27FC236}">
                <a16:creationId xmlns:a16="http://schemas.microsoft.com/office/drawing/2014/main" id="{01670FB0-1B63-8F07-4704-6F8B501DD896}"/>
              </a:ext>
            </a:extLst>
          </p:cNvPr>
          <p:cNvSpPr/>
          <p:nvPr/>
        </p:nvSpPr>
        <p:spPr bwMode="auto">
          <a:xfrm>
            <a:off x="3124200" y="5407025"/>
            <a:ext cx="1371600" cy="9144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Test</a:t>
            </a:r>
          </a:p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case</a:t>
            </a:r>
          </a:p>
        </p:txBody>
      </p:sp>
      <p:cxnSp>
        <p:nvCxnSpPr>
          <p:cNvPr id="10" name="Shape 20">
            <a:extLst>
              <a:ext uri="{FF2B5EF4-FFF2-40B4-BE49-F238E27FC236}">
                <a16:creationId xmlns:a16="http://schemas.microsoft.com/office/drawing/2014/main" id="{B6B42C68-C924-6619-37FB-F85DC942BBEA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2324100" y="5064125"/>
            <a:ext cx="1219200" cy="381000"/>
          </a:xfrm>
          <a:prstGeom prst="bentConnector2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645061E6-CDD5-EF41-23DD-CAB654AD41A3}"/>
              </a:ext>
            </a:extLst>
          </p:cNvPr>
          <p:cNvSpPr/>
          <p:nvPr/>
        </p:nvSpPr>
        <p:spPr bwMode="auto">
          <a:xfrm>
            <a:off x="5791200" y="5483225"/>
            <a:ext cx="1371600" cy="914400"/>
          </a:xfrm>
          <a:prstGeom prst="roundRect">
            <a:avLst/>
          </a:prstGeom>
          <a:gradFill flip="none" rotWithShape="1">
            <a:gsLst>
              <a:gs pos="0">
                <a:srgbClr val="FFFF00"/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>
              <a:srgbClr val="000000">
                <a:alpha val="43000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bg1"/>
                </a:solidFill>
                <a:latin typeface="Times New Roman" charset="0"/>
                <a:ea typeface="ＭＳ Ｐゴシック" charset="0"/>
                <a:cs typeface="Lucida Sans Unicode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4572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13716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18288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latin typeface="Lucida Sans Unicode" charset="0"/>
              </a:rPr>
              <a:t>Test result</a:t>
            </a:r>
          </a:p>
        </p:txBody>
      </p:sp>
      <p:cxnSp>
        <p:nvCxnSpPr>
          <p:cNvPr id="12" name="Straight Connector 23">
            <a:extLst>
              <a:ext uri="{FF2B5EF4-FFF2-40B4-BE49-F238E27FC236}">
                <a16:creationId xmlns:a16="http://schemas.microsoft.com/office/drawing/2014/main" id="{6223C237-DBD0-0AA5-381F-95FFB1F41E8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495800" y="5864225"/>
            <a:ext cx="12954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Connector 26">
            <a:extLst>
              <a:ext uri="{FF2B5EF4-FFF2-40B4-BE49-F238E27FC236}">
                <a16:creationId xmlns:a16="http://schemas.microsoft.com/office/drawing/2014/main" id="{6E19ED50-6C58-5581-8D49-E925B1B425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267200" y="2244725"/>
            <a:ext cx="990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Straight Connector 27">
            <a:extLst>
              <a:ext uri="{FF2B5EF4-FFF2-40B4-BE49-F238E27FC236}">
                <a16:creationId xmlns:a16="http://schemas.microsoft.com/office/drawing/2014/main" id="{2D9667BE-E947-E76B-F449-8372DC076BC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29400" y="2549525"/>
            <a:ext cx="685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8560301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5B6B-4476-E1AB-F4B2-FFB53F27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Switching – </a:t>
            </a:r>
            <a:r>
              <a:rPr lang="it-IT" dirty="0" err="1"/>
              <a:t>git</a:t>
            </a:r>
            <a:r>
              <a:rPr lang="it-IT" dirty="0"/>
              <a:t> 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F8A0E-7DFA-1059-ED95-783D9FD07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Git</a:t>
            </a:r>
            <a:r>
              <a:rPr lang="it-IT" dirty="0"/>
              <a:t> log</a:t>
            </a:r>
          </a:p>
          <a:p>
            <a:pPr lvl="1"/>
            <a:r>
              <a:rPr lang="it-IT" dirty="0"/>
              <a:t>Will show </a:t>
            </a:r>
            <a:r>
              <a:rPr lang="it-IT" dirty="0" err="1"/>
              <a:t>only</a:t>
            </a:r>
            <a:r>
              <a:rPr lang="it-IT" dirty="0"/>
              <a:t> one flow of </a:t>
            </a:r>
            <a:r>
              <a:rPr lang="it-IT" dirty="0" err="1"/>
              <a:t>commits</a:t>
            </a:r>
            <a:r>
              <a:rPr lang="it-IT" dirty="0"/>
              <a:t> (master)</a:t>
            </a:r>
          </a:p>
          <a:p>
            <a:r>
              <a:rPr lang="it-IT" dirty="0" err="1"/>
              <a:t>Git</a:t>
            </a:r>
            <a:r>
              <a:rPr lang="it-IT" dirty="0"/>
              <a:t> log testing</a:t>
            </a:r>
          </a:p>
          <a:p>
            <a:pPr lvl="1"/>
            <a:r>
              <a:rPr lang="it-IT" dirty="0"/>
              <a:t>Will show  flow of </a:t>
            </a:r>
            <a:r>
              <a:rPr lang="it-IT" dirty="0" err="1"/>
              <a:t>commits</a:t>
            </a:r>
            <a:r>
              <a:rPr lang="it-IT" dirty="0"/>
              <a:t> for ‘testing’ </a:t>
            </a:r>
            <a:r>
              <a:rPr lang="it-IT" dirty="0" err="1"/>
              <a:t>branch</a:t>
            </a:r>
            <a:endParaRPr lang="it-IT" dirty="0"/>
          </a:p>
          <a:p>
            <a:r>
              <a:rPr lang="it-IT" dirty="0" err="1"/>
              <a:t>Git</a:t>
            </a:r>
            <a:r>
              <a:rPr lang="it-IT" dirty="0"/>
              <a:t> log –</a:t>
            </a:r>
            <a:r>
              <a:rPr lang="it-IT" dirty="0" err="1"/>
              <a:t>all</a:t>
            </a:r>
            <a:endParaRPr lang="it-IT" dirty="0"/>
          </a:p>
          <a:p>
            <a:pPr lvl="1"/>
            <a:r>
              <a:rPr lang="it-IT" dirty="0"/>
              <a:t>Will show </a:t>
            </a:r>
            <a:r>
              <a:rPr lang="it-IT" dirty="0" err="1"/>
              <a:t>all</a:t>
            </a:r>
            <a:r>
              <a:rPr lang="it-IT" dirty="0"/>
              <a:t> flows</a:t>
            </a:r>
          </a:p>
        </p:txBody>
      </p:sp>
    </p:spTree>
    <p:extLst>
      <p:ext uri="{BB962C8B-B14F-4D97-AF65-F5344CB8AC3E}">
        <p14:creationId xmlns:p14="http://schemas.microsoft.com/office/powerpoint/2010/main" val="196010141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C497-4FD0-BB89-2C6A-235420A75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Merging</a:t>
            </a:r>
            <a:r>
              <a:rPr lang="it-IT" dirty="0"/>
              <a:t> </a:t>
            </a:r>
            <a:r>
              <a:rPr lang="it-IT" dirty="0" err="1"/>
              <a:t>branches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42BD6-6CE8-E5E7-4707-FDE7FE3B6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divergent</a:t>
            </a:r>
            <a:r>
              <a:rPr lang="it-IT" dirty="0"/>
              <a:t> history</a:t>
            </a:r>
          </a:p>
          <a:p>
            <a:r>
              <a:rPr lang="it-IT" dirty="0"/>
              <a:t>With </a:t>
            </a:r>
            <a:r>
              <a:rPr lang="it-IT" dirty="0" err="1"/>
              <a:t>divergent</a:t>
            </a:r>
            <a:r>
              <a:rPr lang="it-IT" dirty="0"/>
              <a:t> history</a:t>
            </a:r>
          </a:p>
        </p:txBody>
      </p:sp>
    </p:spTree>
    <p:extLst>
      <p:ext uri="{BB962C8B-B14F-4D97-AF65-F5344CB8AC3E}">
        <p14:creationId xmlns:p14="http://schemas.microsoft.com/office/powerpoint/2010/main" val="354799542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5CD6E0-D6ED-BC48-A059-5BF2300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no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DDAD3EC-8AC9-164E-969C-46EAA3702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Initial situation (HEAD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hotfix)</a:t>
            </a:r>
          </a:p>
          <a:p>
            <a:endParaRPr lang="en-GB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58167A88-BBDD-2A4F-B4AB-B6420019890F}"/>
              </a:ext>
            </a:extLst>
          </p:cNvPr>
          <p:cNvSpPr/>
          <p:nvPr/>
        </p:nvSpPr>
        <p:spPr>
          <a:xfrm>
            <a:off x="2050256" y="2610933"/>
            <a:ext cx="8091488" cy="38782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0903619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B18A6-73C4-DE4C-BDB9-14FF5962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no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70F7B3-2CF5-E443-B500-92AC8305F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Merging hotfix with master: </a:t>
            </a:r>
          </a:p>
          <a:p>
            <a:r>
              <a:rPr lang="en-GB" dirty="0">
                <a:latin typeface="Courier" pitchFamily="2" charset="0"/>
              </a:rPr>
              <a:t>git merge hotfix</a:t>
            </a:r>
          </a:p>
          <a:p>
            <a:endParaRPr lang="en-GB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4893C68-5999-B14B-87CD-441A95B585BA}"/>
              </a:ext>
            </a:extLst>
          </p:cNvPr>
          <p:cNvSpPr/>
          <p:nvPr/>
        </p:nvSpPr>
        <p:spPr>
          <a:xfrm>
            <a:off x="2050256" y="2433637"/>
            <a:ext cx="8091488" cy="38782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242506879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B18A6-73C4-DE4C-BDB9-14FF5962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no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70F7B3-2CF5-E443-B500-92AC8305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36" y="1690688"/>
            <a:ext cx="10515600" cy="4351338"/>
          </a:xfrm>
        </p:spPr>
        <p:txBody>
          <a:bodyPr/>
          <a:lstStyle/>
          <a:p>
            <a:r>
              <a:rPr lang="en-GB" dirty="0"/>
              <a:t>Master and hotfix are merged, hotfix can be deleted</a:t>
            </a:r>
          </a:p>
          <a:p>
            <a:r>
              <a:rPr lang="en-GB" dirty="0">
                <a:latin typeface="Courier" pitchFamily="2" charset="0"/>
              </a:rPr>
              <a:t>git branch –d hotfix</a:t>
            </a:r>
          </a:p>
          <a:p>
            <a:endParaRPr lang="en-GB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66C2D0F8-964A-4944-A1BE-D9B3E35FA996}"/>
              </a:ext>
            </a:extLst>
          </p:cNvPr>
          <p:cNvSpPr/>
          <p:nvPr/>
        </p:nvSpPr>
        <p:spPr>
          <a:xfrm>
            <a:off x="1907865" y="1825625"/>
            <a:ext cx="8089900" cy="48545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 dirty="0"/>
          </a:p>
        </p:txBody>
      </p:sp>
    </p:spTree>
    <p:extLst>
      <p:ext uri="{BB962C8B-B14F-4D97-AF65-F5344CB8AC3E}">
        <p14:creationId xmlns:p14="http://schemas.microsoft.com/office/powerpoint/2010/main" val="1960188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B18A6-73C4-DE4C-BDB9-14FF5962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with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70F7B3-2CF5-E443-B500-92AC8305F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New commit on iss53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4F44DD91-AF46-9F4E-9E58-028FE9953BDB}"/>
              </a:ext>
            </a:extLst>
          </p:cNvPr>
          <p:cNvSpPr/>
          <p:nvPr/>
        </p:nvSpPr>
        <p:spPr>
          <a:xfrm>
            <a:off x="2052637" y="2070894"/>
            <a:ext cx="8086725" cy="3860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 dirty="0"/>
          </a:p>
        </p:txBody>
      </p:sp>
    </p:spTree>
    <p:extLst>
      <p:ext uri="{BB962C8B-B14F-4D97-AF65-F5344CB8AC3E}">
        <p14:creationId xmlns:p14="http://schemas.microsoft.com/office/powerpoint/2010/main" val="18734294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AB18A6-73C4-DE4C-BDB9-14FF5962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with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70F7B3-2CF5-E443-B500-92AC8305F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checkout master</a:t>
            </a:r>
          </a:p>
          <a:p>
            <a:r>
              <a:rPr lang="en-GB" dirty="0">
                <a:latin typeface="Courier" pitchFamily="2" charset="0"/>
              </a:rPr>
              <a:t>git merge iss53</a:t>
            </a: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3E20F43D-68C1-0C4C-9963-662B21C1A006}"/>
              </a:ext>
            </a:extLst>
          </p:cNvPr>
          <p:cNvSpPr/>
          <p:nvPr/>
        </p:nvSpPr>
        <p:spPr>
          <a:xfrm>
            <a:off x="2052637" y="2070894"/>
            <a:ext cx="8086725" cy="3860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211799059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D1F4A6-C8B7-034B-8C46-B2E273AC3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with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9AAFF-EF00-204E-82C2-2E61F6C8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 result: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4081330-1BB1-DA41-BEF8-64757330CA52}"/>
              </a:ext>
            </a:extLst>
          </p:cNvPr>
          <p:cNvSpPr/>
          <p:nvPr/>
        </p:nvSpPr>
        <p:spPr>
          <a:xfrm>
            <a:off x="2051843" y="2405063"/>
            <a:ext cx="8088313" cy="31924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20181828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2F7F39-951C-4A4E-B0D1-56E8EEA01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Merging Branches – with divergence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DBF1D5-375C-B342-923B-8AC88A78F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dirty="0"/>
              <a:t>Instead of just moving the branch pointer forward,  Git creates a new snapshot that results from this  three-way merge and automatically creates a new  commit that points to it</a:t>
            </a:r>
          </a:p>
          <a:p>
            <a:pPr lvl="1" algn="just"/>
            <a:r>
              <a:rPr lang="en-GB" dirty="0"/>
              <a:t>Three way: C4, C5, C2 (common ancestor)</a:t>
            </a:r>
          </a:p>
          <a:p>
            <a:pPr algn="just"/>
            <a:r>
              <a:rPr lang="en-GB" dirty="0"/>
              <a:t>This is referred to as a </a:t>
            </a:r>
            <a:r>
              <a:rPr lang="en-GB" u="sng" dirty="0"/>
              <a:t>merge commit</a:t>
            </a:r>
            <a:r>
              <a:rPr lang="en-GB" dirty="0"/>
              <a:t>, and is  special in that it has more than one parent</a:t>
            </a:r>
          </a:p>
          <a:p>
            <a:pPr algn="just"/>
            <a:r>
              <a:rPr lang="en-GB" dirty="0"/>
              <a:t>Git determines the best common ancestor to use  for its merge base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41869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8DFF4-400A-0CE6-F0FA-9BD14690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Merging</a:t>
            </a:r>
            <a:r>
              <a:rPr lang="it-IT" dirty="0"/>
              <a:t> - </a:t>
            </a:r>
            <a:r>
              <a:rPr lang="it-IT" dirty="0" err="1"/>
              <a:t>conflicts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716AE-9314-3562-62A4-0B4E4BC8E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Conflicts are possible, </a:t>
            </a:r>
          </a:p>
          <a:p>
            <a:pPr lvl="1"/>
            <a:r>
              <a:rPr lang="en-GB" dirty="0"/>
              <a:t>Ex same file modified in same part in C4 and C5</a:t>
            </a:r>
          </a:p>
          <a:p>
            <a:r>
              <a:rPr lang="en-GB" dirty="0"/>
              <a:t>in this case merging is not  done until conflicts are managed</a:t>
            </a:r>
          </a:p>
          <a:p>
            <a:endParaRPr lang="en-GB" dirty="0"/>
          </a:p>
          <a:p>
            <a:r>
              <a:rPr lang="en-GB" dirty="0">
                <a:latin typeface="Courier" pitchFamily="2" charset="0"/>
              </a:rPr>
              <a:t>git </a:t>
            </a:r>
            <a:r>
              <a:rPr lang="en-GB" dirty="0" err="1">
                <a:latin typeface="Courier" pitchFamily="2" charset="0"/>
              </a:rPr>
              <a:t>mergetool</a:t>
            </a:r>
            <a:endParaRPr lang="en-GB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GB" dirty="0"/>
              <a:t>Helps in managing conflicts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6228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B8DD4-D7FF-86FE-F4C8-6A6490A2B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CM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A479B-B618-E8B9-5B56-73A8A293E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Configuration</a:t>
            </a:r>
            <a:r>
              <a:rPr lang="it-IT" dirty="0"/>
              <a:t> Item (CI)</a:t>
            </a:r>
          </a:p>
          <a:p>
            <a:pPr lvl="1"/>
            <a:r>
              <a:rPr lang="it-IT" dirty="0"/>
              <a:t>Unit under </a:t>
            </a:r>
            <a:r>
              <a:rPr lang="it-IT" dirty="0" err="1"/>
              <a:t>configuration</a:t>
            </a:r>
            <a:r>
              <a:rPr lang="it-IT" dirty="0"/>
              <a:t> management</a:t>
            </a:r>
          </a:p>
          <a:p>
            <a:pPr lvl="2"/>
            <a:r>
              <a:rPr lang="it-IT" dirty="0"/>
              <a:t>Can be </a:t>
            </a:r>
            <a:r>
              <a:rPr lang="it-IT" dirty="0" err="1"/>
              <a:t>composed</a:t>
            </a:r>
            <a:r>
              <a:rPr lang="it-IT" dirty="0"/>
              <a:t> of one (ex </a:t>
            </a:r>
            <a:r>
              <a:rPr lang="it-IT" dirty="0" err="1"/>
              <a:t>requirement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) or more files (C++ class in </a:t>
            </a:r>
            <a:r>
              <a:rPr lang="it-IT" dirty="0" err="1"/>
              <a:t>two</a:t>
            </a:r>
            <a:r>
              <a:rPr lang="it-IT" dirty="0"/>
              <a:t> files)</a:t>
            </a:r>
          </a:p>
          <a:p>
            <a:r>
              <a:rPr lang="it-IT" dirty="0" err="1"/>
              <a:t>Configuration</a:t>
            </a:r>
            <a:endParaRPr lang="it-IT" dirty="0"/>
          </a:p>
          <a:p>
            <a:pPr lvl="1"/>
            <a:r>
              <a:rPr lang="it-IT" dirty="0"/>
              <a:t>Set of </a:t>
            </a:r>
            <a:r>
              <a:rPr lang="it-IT" dirty="0" err="1"/>
              <a:t>CIs</a:t>
            </a:r>
            <a:r>
              <a:rPr lang="it-IT" dirty="0"/>
              <a:t> </a:t>
            </a:r>
          </a:p>
          <a:p>
            <a:pPr lvl="2"/>
            <a:r>
              <a:rPr lang="it-IT" dirty="0"/>
              <a:t>Can be </a:t>
            </a:r>
            <a:r>
              <a:rPr lang="it-IT" dirty="0" err="1"/>
              <a:t>consistent</a:t>
            </a:r>
            <a:r>
              <a:rPr lang="it-IT" dirty="0"/>
              <a:t> </a:t>
            </a:r>
            <a:r>
              <a:rPr lang="it-IT" dirty="0" err="1"/>
              <a:t>CIs</a:t>
            </a:r>
            <a:r>
              <a:rPr lang="it-IT" dirty="0"/>
              <a:t> (Cis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dependencies</a:t>
            </a:r>
            <a:r>
              <a:rPr lang="it-IT" dirty="0"/>
              <a:t> are </a:t>
            </a:r>
            <a:r>
              <a:rPr lang="it-IT" dirty="0" err="1"/>
              <a:t>correct</a:t>
            </a:r>
            <a:r>
              <a:rPr lang="it-IT" dirty="0"/>
              <a:t>) or </a:t>
            </a:r>
            <a:r>
              <a:rPr lang="it-IT" dirty="0" err="1"/>
              <a:t>not</a:t>
            </a:r>
            <a:endParaRPr lang="it-IT" dirty="0"/>
          </a:p>
          <a:p>
            <a:pPr lvl="2"/>
            <a:endParaRPr lang="it-IT" dirty="0"/>
          </a:p>
          <a:p>
            <a:r>
              <a:rPr lang="it-IT" dirty="0"/>
              <a:t>Repository</a:t>
            </a:r>
          </a:p>
          <a:p>
            <a:pPr lvl="1"/>
            <a:r>
              <a:rPr lang="it-IT" dirty="0" err="1"/>
              <a:t>Logical</a:t>
            </a:r>
            <a:r>
              <a:rPr lang="it-IT" dirty="0"/>
              <a:t> / </a:t>
            </a:r>
            <a:r>
              <a:rPr lang="it-IT" dirty="0" err="1"/>
              <a:t>physical</a:t>
            </a:r>
            <a:r>
              <a:rPr lang="it-IT" dirty="0"/>
              <a:t> place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CIs</a:t>
            </a:r>
            <a:r>
              <a:rPr lang="it-IT" dirty="0"/>
              <a:t> are</a:t>
            </a:r>
          </a:p>
        </p:txBody>
      </p:sp>
    </p:spTree>
    <p:extLst>
      <p:ext uri="{BB962C8B-B14F-4D97-AF65-F5344CB8AC3E}">
        <p14:creationId xmlns:p14="http://schemas.microsoft.com/office/powerpoint/2010/main" val="297788133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07AC0-D99C-23D8-996A-1ADC0D4E4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Rebase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A7AA0-9806-7C18-013C-9AAC7D2F8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Another</a:t>
            </a:r>
            <a:r>
              <a:rPr lang="it-IT" dirty="0"/>
              <a:t> way of </a:t>
            </a:r>
            <a:r>
              <a:rPr lang="it-IT" dirty="0" err="1"/>
              <a:t>merging</a:t>
            </a:r>
            <a:endParaRPr lang="it-IT" dirty="0"/>
          </a:p>
          <a:p>
            <a:r>
              <a:rPr lang="it-IT" dirty="0" err="1"/>
              <a:t>Rebase</a:t>
            </a:r>
            <a:r>
              <a:rPr lang="it-IT" dirty="0"/>
              <a:t> </a:t>
            </a:r>
            <a:r>
              <a:rPr lang="it-IT" dirty="0" err="1"/>
              <a:t>applies</a:t>
            </a:r>
            <a:r>
              <a:rPr lang="it-IT" dirty="0"/>
              <a:t> </a:t>
            </a:r>
            <a:r>
              <a:rPr lang="it-IT" dirty="0" err="1"/>
              <a:t>changes</a:t>
            </a:r>
            <a:r>
              <a:rPr lang="it-IT" dirty="0"/>
              <a:t> of one snapshot history to </a:t>
            </a:r>
            <a:r>
              <a:rPr lang="it-IT" dirty="0" err="1"/>
              <a:t>another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44378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CC8B-28F1-3027-BB17-381B8A740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0CA56-3E49-2BAC-014B-8283B32DC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Starting</a:t>
            </a:r>
            <a:r>
              <a:rPr lang="it-IT" dirty="0"/>
              <a:t> point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1804508-2E8D-B7D7-1EE7-5964BF4C9D4C}"/>
              </a:ext>
            </a:extLst>
          </p:cNvPr>
          <p:cNvSpPr/>
          <p:nvPr/>
        </p:nvSpPr>
        <p:spPr>
          <a:xfrm>
            <a:off x="2603500" y="2333625"/>
            <a:ext cx="6985000" cy="33353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8654261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FCD19-AE9A-B9C5-F257-E3EEEBAA2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DFAA6-478D-3AEB-773A-99DF1FDE0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840" y="1027906"/>
            <a:ext cx="10515600" cy="4351338"/>
          </a:xfrm>
        </p:spPr>
        <p:txBody>
          <a:bodyPr/>
          <a:lstStyle/>
          <a:p>
            <a:r>
              <a:rPr lang="it-IT" dirty="0" err="1"/>
              <a:t>Result</a:t>
            </a:r>
            <a:endParaRPr lang="it-IT" dirty="0"/>
          </a:p>
          <a:p>
            <a:r>
              <a:rPr lang="en-GB" dirty="0">
                <a:latin typeface="Courier" pitchFamily="2" charset="0"/>
              </a:rPr>
              <a:t>git checkout master</a:t>
            </a:r>
          </a:p>
          <a:p>
            <a:r>
              <a:rPr lang="en-GB" dirty="0">
                <a:latin typeface="Courier" pitchFamily="2" charset="0"/>
              </a:rPr>
              <a:t>git merge experiment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F03CD-7A53-BA70-4F0A-64E9AEB53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33" y="2573481"/>
            <a:ext cx="9626113" cy="374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74724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2C9D7D-16AD-B944-AC10-D5EFE1A0A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852784-216A-6C4C-8DEA-30607266C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checkout experiment</a:t>
            </a:r>
          </a:p>
          <a:p>
            <a:r>
              <a:rPr lang="en-GB" dirty="0">
                <a:latin typeface="Courier" pitchFamily="2" charset="0"/>
              </a:rPr>
              <a:t>git rebase master</a:t>
            </a:r>
          </a:p>
          <a:p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3DAA6D7-3A4E-5645-A550-13F3F564350D}"/>
              </a:ext>
            </a:extLst>
          </p:cNvPr>
          <p:cNvSpPr/>
          <p:nvPr/>
        </p:nvSpPr>
        <p:spPr>
          <a:xfrm>
            <a:off x="2603500" y="2333625"/>
            <a:ext cx="6985000" cy="33353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3119401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2C9D7D-16AD-B944-AC10-D5EFE1A0A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852784-216A-6C4C-8DEA-30607266C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checkout master</a:t>
            </a:r>
          </a:p>
          <a:p>
            <a:r>
              <a:rPr lang="en-GB" dirty="0">
                <a:latin typeface="Courier" pitchFamily="2" charset="0"/>
              </a:rPr>
              <a:t>git merge experiment</a:t>
            </a: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F0BC33C4-048F-3F40-B8C6-85B3A0F9DDDE}"/>
              </a:ext>
            </a:extLst>
          </p:cNvPr>
          <p:cNvSpPr/>
          <p:nvPr/>
        </p:nvSpPr>
        <p:spPr>
          <a:xfrm>
            <a:off x="2645569" y="3006725"/>
            <a:ext cx="6900862" cy="19891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337546689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068CE-D02E-B14A-8333-356569D06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F306826-C569-4B4E-913A-03EF77B87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Result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Be careful, rebase rewrites the repository  history!</a:t>
            </a:r>
          </a:p>
          <a:p>
            <a:endParaRPr lang="en-GB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D558F688-6F34-5940-BBDC-8FF70E587FC7}"/>
              </a:ext>
            </a:extLst>
          </p:cNvPr>
          <p:cNvSpPr/>
          <p:nvPr/>
        </p:nvSpPr>
        <p:spPr>
          <a:xfrm>
            <a:off x="2670175" y="3015456"/>
            <a:ext cx="6851650" cy="19716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0" tIns="0" rIns="0" bIns="0"/>
          <a:lstStyle/>
          <a:p>
            <a:pPr>
              <a:defRPr/>
            </a:pPr>
            <a:endParaRPr sz="2052"/>
          </a:p>
        </p:txBody>
      </p:sp>
    </p:spTree>
    <p:extLst>
      <p:ext uri="{BB962C8B-B14F-4D97-AF65-F5344CB8AC3E}">
        <p14:creationId xmlns:p14="http://schemas.microsoft.com/office/powerpoint/2010/main" val="157813830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91F10F-CEAC-D546-AA8C-6320CE27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2B36F0-9D5A-0242-A8EB-F026B2C79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It is also possible to organize/edit your commits</a:t>
            </a:r>
          </a:p>
          <a:p>
            <a:pPr algn="just"/>
            <a:r>
              <a:rPr lang="en-GB" dirty="0"/>
              <a:t>Some useful cases:</a:t>
            </a:r>
          </a:p>
          <a:p>
            <a:pPr lvl="1" algn="just"/>
            <a:r>
              <a:rPr lang="en-GB" dirty="0"/>
              <a:t>the commit message is wrong, or it does not make  sense.</a:t>
            </a:r>
          </a:p>
          <a:p>
            <a:pPr lvl="1" algn="just"/>
            <a:r>
              <a:rPr lang="en-GB" dirty="0"/>
              <a:t>the order of the commits is not nice regarding to git  history.</a:t>
            </a:r>
          </a:p>
          <a:p>
            <a:pPr lvl="1" algn="just"/>
            <a:r>
              <a:rPr lang="en-GB" dirty="0"/>
              <a:t>there are more than one commit which make similar  changes (or even the same thing).</a:t>
            </a:r>
          </a:p>
          <a:p>
            <a:pPr lvl="1" algn="just"/>
            <a:r>
              <a:rPr lang="en-GB" dirty="0"/>
              <a:t>a commit grouped a lot of different code, and it makes  sense divide it in smaller commits.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557464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91F10F-CEAC-D546-AA8C-6320CE27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2B36F0-9D5A-0242-A8EB-F026B2C79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rebase 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HEAD~4</a:t>
            </a:r>
          </a:p>
          <a:p>
            <a:pPr lvl="1"/>
            <a:r>
              <a:rPr lang="en-GB" dirty="0">
                <a:latin typeface="Courier" pitchFamily="2" charset="0"/>
              </a:rPr>
              <a:t>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=&gt; interactive mode</a:t>
            </a:r>
          </a:p>
          <a:p>
            <a:pPr lvl="1"/>
            <a:r>
              <a:rPr lang="en-GB" dirty="0">
                <a:latin typeface="Courier" pitchFamily="2" charset="0"/>
              </a:rPr>
              <a:t>~4 =&gt;number of commits we want to target.</a:t>
            </a:r>
          </a:p>
        </p:txBody>
      </p:sp>
    </p:spTree>
    <p:extLst>
      <p:ext uri="{BB962C8B-B14F-4D97-AF65-F5344CB8AC3E}">
        <p14:creationId xmlns:p14="http://schemas.microsoft.com/office/powerpoint/2010/main" val="19573052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1361DA-7740-9D49-8C6E-18E926B48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Changing Commit Order with 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56BFD92-290A-6B44-8E89-E1DE2E9A4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rebase 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HEAD~4</a:t>
            </a:r>
          </a:p>
          <a:p>
            <a:endParaRPr lang="en-GB" dirty="0">
              <a:latin typeface="Courier" pitchFamily="2" charset="0"/>
            </a:endParaRPr>
          </a:p>
          <a:p>
            <a:r>
              <a:rPr lang="en-GB" dirty="0">
                <a:latin typeface="Courier" pitchFamily="2" charset="0"/>
              </a:rPr>
              <a:t>pick 0a0cf97 document</a:t>
            </a:r>
          </a:p>
          <a:p>
            <a:r>
              <a:rPr lang="en-GB" dirty="0">
                <a:latin typeface="Courier" pitchFamily="2" charset="0"/>
              </a:rPr>
              <a:t>pick d09e470 </a:t>
            </a:r>
            <a:r>
              <a:rPr lang="en-GB" b="1" dirty="0">
                <a:latin typeface="Courier" pitchFamily="2" charset="0"/>
              </a:rPr>
              <a:t>add paragraph</a:t>
            </a:r>
          </a:p>
          <a:p>
            <a:r>
              <a:rPr lang="en-GB" dirty="0">
                <a:latin typeface="Courier" pitchFamily="2" charset="0"/>
              </a:rPr>
              <a:t>pick 59b2309 </a:t>
            </a:r>
            <a:r>
              <a:rPr lang="en-GB" b="1" dirty="0">
                <a:latin typeface="Courier" pitchFamily="2" charset="0"/>
              </a:rPr>
              <a:t>add second document  </a:t>
            </a:r>
          </a:p>
          <a:p>
            <a:r>
              <a:rPr lang="en-GB" dirty="0">
                <a:latin typeface="Courier" pitchFamily="2" charset="0"/>
              </a:rPr>
              <a:t>pick 16013c6 change title</a:t>
            </a:r>
          </a:p>
          <a:p>
            <a:endParaRPr lang="en-GB" dirty="0"/>
          </a:p>
          <a:p>
            <a:r>
              <a:rPr lang="en-GB" dirty="0"/>
              <a:t>Change the order of these lines (cut and paste)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989978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1361DA-7740-9D49-8C6E-18E926B48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Changing Commit Order with Rebase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56BFD92-290A-6B44-8E89-E1DE2E9A4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urier" pitchFamily="2" charset="0"/>
              </a:rPr>
              <a:t>git rebase 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HEAD~4</a:t>
            </a:r>
          </a:p>
          <a:p>
            <a:endParaRPr lang="en-GB" dirty="0">
              <a:latin typeface="Courier" pitchFamily="2" charset="0"/>
            </a:endParaRPr>
          </a:p>
          <a:p>
            <a:r>
              <a:rPr lang="en-GB" dirty="0">
                <a:latin typeface="Courier" pitchFamily="2" charset="0"/>
              </a:rPr>
              <a:t>pick 0a0cf97 document</a:t>
            </a:r>
          </a:p>
          <a:p>
            <a:r>
              <a:rPr lang="en-GB" dirty="0">
                <a:latin typeface="Courier" pitchFamily="2" charset="0"/>
              </a:rPr>
              <a:t>pick 59b2309 </a:t>
            </a:r>
            <a:r>
              <a:rPr lang="en-GB" b="1" dirty="0">
                <a:latin typeface="Courier" pitchFamily="2" charset="0"/>
              </a:rPr>
              <a:t>add second document </a:t>
            </a:r>
          </a:p>
          <a:p>
            <a:r>
              <a:rPr lang="en-GB" dirty="0">
                <a:latin typeface="Courier" pitchFamily="2" charset="0"/>
              </a:rPr>
              <a:t>pick d09e470 </a:t>
            </a:r>
            <a:r>
              <a:rPr lang="en-GB" b="1" dirty="0">
                <a:latin typeface="Courier" pitchFamily="2" charset="0"/>
              </a:rPr>
              <a:t>add paragraph </a:t>
            </a:r>
          </a:p>
          <a:p>
            <a:r>
              <a:rPr lang="en-GB" dirty="0">
                <a:latin typeface="Courier" pitchFamily="2" charset="0"/>
              </a:rPr>
              <a:t>pick 16013c6 change title</a:t>
            </a:r>
          </a:p>
        </p:txBody>
      </p:sp>
    </p:spTree>
    <p:extLst>
      <p:ext uri="{BB962C8B-B14F-4D97-AF65-F5344CB8AC3E}">
        <p14:creationId xmlns:p14="http://schemas.microsoft.com/office/powerpoint/2010/main" val="87905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BC319-0B9D-AF4A-202B-D1F80F24F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CM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1BBA2-AFC5-5F79-3A68-BDFE71673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Versioning</a:t>
            </a:r>
            <a:endParaRPr lang="it-IT" dirty="0"/>
          </a:p>
          <a:p>
            <a:pPr lvl="1"/>
            <a:r>
              <a:rPr lang="it-IT" dirty="0"/>
              <a:t>Capability of </a:t>
            </a:r>
            <a:r>
              <a:rPr lang="it-IT" dirty="0" err="1"/>
              <a:t>storing</a:t>
            </a:r>
            <a:r>
              <a:rPr lang="it-IT" dirty="0"/>
              <a:t> / </a:t>
            </a:r>
            <a:r>
              <a:rPr lang="it-IT" dirty="0" err="1"/>
              <a:t>rebuilding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past</a:t>
            </a:r>
            <a:r>
              <a:rPr lang="it-IT" dirty="0"/>
              <a:t> </a:t>
            </a:r>
            <a:r>
              <a:rPr lang="it-IT" dirty="0" err="1"/>
              <a:t>versions</a:t>
            </a:r>
            <a:r>
              <a:rPr lang="it-IT" dirty="0"/>
              <a:t> of a CI or </a:t>
            </a:r>
            <a:r>
              <a:rPr lang="it-IT" dirty="0" err="1"/>
              <a:t>configuration</a:t>
            </a:r>
            <a:endParaRPr lang="it-IT" dirty="0"/>
          </a:p>
          <a:p>
            <a:pPr lvl="1"/>
            <a:endParaRPr lang="it-IT" dirty="0"/>
          </a:p>
          <a:p>
            <a:r>
              <a:rPr lang="it-IT" dirty="0" err="1"/>
              <a:t>Change</a:t>
            </a:r>
            <a:r>
              <a:rPr lang="it-IT" dirty="0"/>
              <a:t> control</a:t>
            </a:r>
          </a:p>
          <a:p>
            <a:pPr lvl="1"/>
            <a:r>
              <a:rPr lang="it-IT" dirty="0"/>
              <a:t>Capability of </a:t>
            </a:r>
            <a:r>
              <a:rPr lang="it-IT" dirty="0" err="1"/>
              <a:t>granting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 of reading / writing a CI to a </a:t>
            </a:r>
            <a:r>
              <a:rPr lang="it-IT" dirty="0" err="1"/>
              <a:t>defined</a:t>
            </a:r>
            <a:r>
              <a:rPr lang="it-IT" dirty="0"/>
              <a:t> user</a:t>
            </a:r>
          </a:p>
        </p:txBody>
      </p:sp>
    </p:spTree>
    <p:extLst>
      <p:ext uri="{BB962C8B-B14F-4D97-AF65-F5344CB8AC3E}">
        <p14:creationId xmlns:p14="http://schemas.microsoft.com/office/powerpoint/2010/main" val="51351220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343566-D344-3345-8667-8E6BE17FA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 Commit Messages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DA93A8-D7A0-7C42-B2A2-72CD9B467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ourier" pitchFamily="2" charset="0"/>
              </a:rPr>
              <a:t>git rebase 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HEAD~4</a:t>
            </a:r>
          </a:p>
          <a:p>
            <a:r>
              <a:rPr lang="en-GB" dirty="0">
                <a:latin typeface="Courier" pitchFamily="2" charset="0"/>
              </a:rPr>
              <a:t>pick 0a0cf97 document</a:t>
            </a:r>
          </a:p>
          <a:p>
            <a:r>
              <a:rPr lang="en-GB" dirty="0">
                <a:latin typeface="Courier" pitchFamily="2" charset="0"/>
              </a:rPr>
              <a:t>pick 59b2309 add second document  </a:t>
            </a:r>
          </a:p>
          <a:p>
            <a:r>
              <a:rPr lang="en-GB" b="1" dirty="0">
                <a:latin typeface="Courier" pitchFamily="2" charset="0"/>
              </a:rPr>
              <a:t>reword</a:t>
            </a:r>
            <a:r>
              <a:rPr lang="en-GB" dirty="0">
                <a:latin typeface="Courier" pitchFamily="2" charset="0"/>
              </a:rPr>
              <a:t> d09e470 add paragraph  </a:t>
            </a:r>
          </a:p>
          <a:p>
            <a:r>
              <a:rPr lang="en-GB" dirty="0">
                <a:latin typeface="Courier" pitchFamily="2" charset="0"/>
              </a:rPr>
              <a:t>pick 16013c6 change title</a:t>
            </a:r>
          </a:p>
          <a:p>
            <a:endParaRPr lang="en-GB" dirty="0"/>
          </a:p>
          <a:p>
            <a:r>
              <a:rPr lang="en-GB" dirty="0"/>
              <a:t>Change pick with reword for editing the commit message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293454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02C33C-2F74-A341-B50D-ACA5E5A5D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Commits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164325-5AC6-6141-9A57-71123534C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ourier" pitchFamily="2" charset="0"/>
              </a:rPr>
              <a:t>git rebase -</a:t>
            </a:r>
            <a:r>
              <a:rPr lang="en-GB" dirty="0" err="1">
                <a:latin typeface="Courier" pitchFamily="2" charset="0"/>
              </a:rPr>
              <a:t>i</a:t>
            </a:r>
            <a:r>
              <a:rPr lang="en-GB" dirty="0">
                <a:latin typeface="Courier" pitchFamily="2" charset="0"/>
              </a:rPr>
              <a:t> HEAD~4</a:t>
            </a:r>
          </a:p>
          <a:p>
            <a:r>
              <a:rPr lang="en-GB" dirty="0">
                <a:latin typeface="Courier" pitchFamily="2" charset="0"/>
              </a:rPr>
              <a:t>pick 0a0cf97 document</a:t>
            </a:r>
          </a:p>
          <a:p>
            <a:r>
              <a:rPr lang="en-GB" b="1" dirty="0">
                <a:latin typeface="Courier" pitchFamily="2" charset="0"/>
              </a:rPr>
              <a:t>squash</a:t>
            </a:r>
            <a:r>
              <a:rPr lang="en-GB" dirty="0">
                <a:latin typeface="Courier" pitchFamily="2" charset="0"/>
              </a:rPr>
              <a:t> 59b2309 add second document  </a:t>
            </a:r>
          </a:p>
          <a:p>
            <a:r>
              <a:rPr lang="en-GB" dirty="0">
                <a:latin typeface="Courier" pitchFamily="2" charset="0"/>
              </a:rPr>
              <a:t>pick d09e470 add paragraph</a:t>
            </a:r>
          </a:p>
          <a:p>
            <a:r>
              <a:rPr lang="en-GB" dirty="0">
                <a:latin typeface="Courier" pitchFamily="2" charset="0"/>
              </a:rPr>
              <a:t>pick 16013c6 change title</a:t>
            </a:r>
          </a:p>
          <a:p>
            <a:endParaRPr lang="en-GB" dirty="0"/>
          </a:p>
          <a:p>
            <a:r>
              <a:rPr lang="en-GB" dirty="0"/>
              <a:t>Change </a:t>
            </a:r>
            <a:r>
              <a:rPr lang="en-GB" b="1" dirty="0"/>
              <a:t>pick</a:t>
            </a:r>
            <a:r>
              <a:rPr lang="en-GB" dirty="0"/>
              <a:t> with </a:t>
            </a:r>
            <a:r>
              <a:rPr lang="en-GB" b="1" dirty="0"/>
              <a:t>squash</a:t>
            </a:r>
            <a:r>
              <a:rPr lang="en-GB" dirty="0"/>
              <a:t> for merging the  second commit with the first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789609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02C33C-2F74-A341-B50D-ACA5E5A5D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Merge Commits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164325-5AC6-6141-9A57-71123534C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 result will be:</a:t>
            </a:r>
          </a:p>
          <a:p>
            <a:pPr marL="0" indent="0">
              <a:buNone/>
            </a:pPr>
            <a:r>
              <a:rPr lang="en-GB" sz="1800" dirty="0">
                <a:latin typeface="Courier" pitchFamily="2" charset="0"/>
              </a:rPr>
              <a:t># This is a combination of 2 commits.  # The first commit's message is:</a:t>
            </a:r>
          </a:p>
          <a:p>
            <a:pPr marL="0" indent="0">
              <a:buNone/>
            </a:pPr>
            <a:r>
              <a:rPr lang="en-GB" sz="1800" dirty="0">
                <a:latin typeface="Courier" pitchFamily="2" charset="0"/>
              </a:rPr>
              <a:t>document</a:t>
            </a:r>
          </a:p>
          <a:p>
            <a:pPr marL="0" indent="0">
              <a:buNone/>
            </a:pPr>
            <a:r>
              <a:rPr lang="en-GB" sz="1800" dirty="0">
                <a:latin typeface="Courier" pitchFamily="2" charset="0"/>
              </a:rPr>
              <a:t># This is the 2nd commit message:</a:t>
            </a:r>
          </a:p>
          <a:p>
            <a:pPr marL="0" indent="0">
              <a:buNone/>
            </a:pPr>
            <a:r>
              <a:rPr lang="en-GB" sz="1800" dirty="0">
                <a:latin typeface="Courier" pitchFamily="2" charset="0"/>
              </a:rPr>
              <a:t>add second document</a:t>
            </a:r>
          </a:p>
          <a:p>
            <a:pPr marL="0" indent="0">
              <a:buNone/>
            </a:pPr>
            <a:r>
              <a:rPr lang="en-GB" sz="1800" dirty="0">
                <a:latin typeface="Courier" pitchFamily="2" charset="0"/>
              </a:rPr>
              <a:t># Please enter the commit message for your changes.</a:t>
            </a:r>
          </a:p>
          <a:p>
            <a:endParaRPr lang="en-GB" dirty="0">
              <a:latin typeface="Courier" pitchFamily="2" charset="0"/>
            </a:endParaRP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Delete all this lines and write a message for the  new commit</a:t>
            </a:r>
          </a:p>
        </p:txBody>
      </p:sp>
    </p:spTree>
    <p:extLst>
      <p:ext uri="{BB962C8B-B14F-4D97-AF65-F5344CB8AC3E}">
        <p14:creationId xmlns:p14="http://schemas.microsoft.com/office/powerpoint/2010/main" val="4061484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4ADB8-E535-074C-A1CF-20CBC976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 vs. Merge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6A5E76-2844-FC4A-8062-0C1093EF0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5800"/>
            <a:ext cx="10515600" cy="4221163"/>
          </a:xfrm>
        </p:spPr>
        <p:txBody>
          <a:bodyPr>
            <a:normAutofit/>
          </a:bodyPr>
          <a:lstStyle/>
          <a:p>
            <a:pPr algn="just"/>
            <a:r>
              <a:rPr lang="en-GB" dirty="0"/>
              <a:t>The main differences between rebase and merge are:</a:t>
            </a:r>
          </a:p>
          <a:p>
            <a:pPr lvl="1" algn="just"/>
            <a:r>
              <a:rPr lang="en-GB" dirty="0"/>
              <a:t>merge combines the commit history of two branches, while rebase creates a linear commit history.</a:t>
            </a:r>
          </a:p>
          <a:p>
            <a:pPr lvl="1" algn="just"/>
            <a:r>
              <a:rPr lang="en-GB" dirty="0"/>
              <a:t>merge creates a new merge commit, while rebase rewrites the commit history of the feature branch.</a:t>
            </a:r>
          </a:p>
          <a:p>
            <a:pPr lvl="1" algn="just"/>
            <a:r>
              <a:rPr lang="en-GB" dirty="0"/>
              <a:t>merge is better suited for integrating changes from different branches, while rebase is better suited for keeping a cleaner commit history.</a:t>
            </a:r>
          </a:p>
        </p:txBody>
      </p:sp>
    </p:spTree>
    <p:extLst>
      <p:ext uri="{BB962C8B-B14F-4D97-AF65-F5344CB8AC3E}">
        <p14:creationId xmlns:p14="http://schemas.microsoft.com/office/powerpoint/2010/main" val="243434789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4ADB8-E535-074C-A1CF-20CBC976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 vs. Merge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6A5E76-2844-FC4A-8062-0C1093EF0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5800"/>
            <a:ext cx="10515600" cy="4221163"/>
          </a:xfrm>
        </p:spPr>
        <p:txBody>
          <a:bodyPr>
            <a:normAutofit/>
          </a:bodyPr>
          <a:lstStyle/>
          <a:p>
            <a:pPr algn="just"/>
            <a:r>
              <a:rPr lang="en-GB" dirty="0"/>
              <a:t>merge is generally considered safer than rebase because it preserves the original commit history and creates a new merge commit, which makes it easier to undo the merge if necessary. </a:t>
            </a:r>
          </a:p>
          <a:p>
            <a:pPr algn="just"/>
            <a:r>
              <a:rPr lang="en-GB" dirty="0"/>
              <a:t>Graph structure: Every merge commit increases the connectivity of the commit graph by one. A rebase, by contrast, does not change the connectivity and leads to a more linear history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81978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B5E625-DB1E-CA49-964D-3CE875246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Models for Collaborative Development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F0EEA4-27F7-A34F-A60D-5183577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People collaborate on GIT in two ways:</a:t>
            </a:r>
          </a:p>
          <a:p>
            <a:pPr lvl="1"/>
            <a:r>
              <a:rPr lang="en-GB" dirty="0"/>
              <a:t>Shared repository</a:t>
            </a:r>
          </a:p>
          <a:p>
            <a:pPr lvl="1"/>
            <a:r>
              <a:rPr lang="en-GB" dirty="0"/>
              <a:t>Fork and pull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689165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E38508-C1F1-6145-A6CC-8170F3B6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Shared Repository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25713C-EE8F-634A-B8B1-9DB5AD23C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With a shared repository, individuals and teams are explicitly designated as contributors with read, write, or administrator access. 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This simple permission structure, combined with features like protected branches and Marketplace, helps teams progress quickly when they adopt GitHub.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76326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4517E4-FA6C-5B41-BC8B-9C11DC9A8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Fork and Pull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23AC45-A55B-CE44-8458-B54DA7A1D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dirty="0"/>
              <a:t>For projects to which anyone can contribute, managing individual permissions can be challenging, but a fork and pull model allows anyone who can view the project to contribute. </a:t>
            </a:r>
          </a:p>
          <a:p>
            <a:pPr algn="just"/>
            <a:r>
              <a:rPr lang="en-GB" dirty="0"/>
              <a:t>A fork is a copy of a project under a developer’s personal account.</a:t>
            </a:r>
          </a:p>
          <a:p>
            <a:pPr algn="just"/>
            <a:r>
              <a:rPr lang="en-GB" dirty="0"/>
              <a:t>Every developer has full control of their fork and is free to implement a fix or new feature. </a:t>
            </a:r>
          </a:p>
          <a:p>
            <a:pPr algn="just"/>
            <a:r>
              <a:rPr lang="en-GB" dirty="0"/>
              <a:t>Work completed in forks is either kept separate or is surfaced back to the original project via a pull request.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86469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EC48AE-C165-B84E-8479-A2970E95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811025-58A9-ED4E-9146-FFA3A5F26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A fork is a copy of a repository that a developer manages. </a:t>
            </a:r>
          </a:p>
          <a:p>
            <a:pPr algn="just"/>
            <a:r>
              <a:rPr lang="en-GB" dirty="0"/>
              <a:t>Forks let the developer make changes to a project without affecting the original repository. </a:t>
            </a:r>
          </a:p>
          <a:p>
            <a:pPr algn="just"/>
            <a:r>
              <a:rPr lang="en-GB" dirty="0"/>
              <a:t>The developer can fetch updates from or submit changes to the original repository with pull (or merge) requests.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132470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2DF0CD-FB10-5D48-ADF2-93E8DAC4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Pull (GitHub) or Merge (GitLab) requests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D91229-32A4-294A-975B-88A624B5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Pull requests let the developer tell others about changes he or she has pushed to a branch in a repository on git. 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Once a pull (or merge) request is opened, the developer can discuss and review the potential changes with collaborators and add follow-up commits before your changes are merged into the base branch.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54560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3946</Words>
  <Application>Microsoft Office PowerPoint</Application>
  <PresentationFormat>Widescreen</PresentationFormat>
  <Paragraphs>682</Paragraphs>
  <Slides>112</Slides>
  <Notes>10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112</vt:i4>
      </vt:variant>
    </vt:vector>
  </HeadingPairs>
  <TitlesOfParts>
    <vt:vector size="122" baseType="lpstr">
      <vt:lpstr>-apple-system</vt:lpstr>
      <vt:lpstr>Arial</vt:lpstr>
      <vt:lpstr>Calibri</vt:lpstr>
      <vt:lpstr>Calibri Light</vt:lpstr>
      <vt:lpstr>Courier</vt:lpstr>
      <vt:lpstr>Courier New</vt:lpstr>
      <vt:lpstr>Lucida Sans Unicode</vt:lpstr>
      <vt:lpstr>Times New Roman</vt:lpstr>
      <vt:lpstr>Wingdings</vt:lpstr>
      <vt:lpstr>Tema di Office</vt:lpstr>
      <vt:lpstr>Software Engineering</vt:lpstr>
      <vt:lpstr>Configuration Management</vt:lpstr>
      <vt:lpstr>Main  Phases</vt:lpstr>
      <vt:lpstr>Development</vt:lpstr>
      <vt:lpstr>Motivation</vt:lpstr>
      <vt:lpstr>Motivation - 2</vt:lpstr>
      <vt:lpstr>Dependencies</vt:lpstr>
      <vt:lpstr>CM Concepts</vt:lpstr>
      <vt:lpstr>CM Concepts</vt:lpstr>
      <vt:lpstr>CM concepts</vt:lpstr>
      <vt:lpstr>PowerPoint Presentation</vt:lpstr>
      <vt:lpstr>CM Concepts </vt:lpstr>
      <vt:lpstr>CM choices</vt:lpstr>
      <vt:lpstr>Configuration Management System (CMS)</vt:lpstr>
      <vt:lpstr>CMS Functionalities</vt:lpstr>
      <vt:lpstr>PowerPoint Presentation</vt:lpstr>
      <vt:lpstr>CMS Taxonomy</vt:lpstr>
      <vt:lpstr>Local CMS</vt:lpstr>
      <vt:lpstr>Centralized CMS</vt:lpstr>
      <vt:lpstr>Distributed CMS</vt:lpstr>
      <vt:lpstr>Examples</vt:lpstr>
      <vt:lpstr>Storage Models</vt:lpstr>
      <vt:lpstr>Configuration management models</vt:lpstr>
      <vt:lpstr>Differences</vt:lpstr>
      <vt:lpstr>Snapshots</vt:lpstr>
      <vt:lpstr>Introduction to Git</vt:lpstr>
      <vt:lpstr>Git</vt:lpstr>
      <vt:lpstr>Git</vt:lpstr>
      <vt:lpstr>GitHub</vt:lpstr>
      <vt:lpstr>GitLab</vt:lpstr>
      <vt:lpstr>Basics</vt:lpstr>
      <vt:lpstr>Client side</vt:lpstr>
      <vt:lpstr>Typical Workflow</vt:lpstr>
      <vt:lpstr>Client side: commit</vt:lpstr>
      <vt:lpstr>CIs states</vt:lpstr>
      <vt:lpstr>CIs States</vt:lpstr>
      <vt:lpstr>Snapshot</vt:lpstr>
      <vt:lpstr>Server side</vt:lpstr>
      <vt:lpstr>Summary of commands</vt:lpstr>
      <vt:lpstr>Commands  - set up</vt:lpstr>
      <vt:lpstr>Commands -  understand</vt:lpstr>
      <vt:lpstr>Commands -  modify local repo</vt:lpstr>
      <vt:lpstr>Basic Concepts: fetch, rebase</vt:lpstr>
      <vt:lpstr>Commands – work with remote repo</vt:lpstr>
      <vt:lpstr>Commands – help</vt:lpstr>
      <vt:lpstr>Example 1 </vt:lpstr>
      <vt:lpstr>Common scenarios</vt:lpstr>
      <vt:lpstr>Common scenarios</vt:lpstr>
      <vt:lpstr>Common scenario</vt:lpstr>
      <vt:lpstr>Atomicity</vt:lpstr>
      <vt:lpstr>Branching </vt:lpstr>
      <vt:lpstr>Branching - motivation</vt:lpstr>
      <vt:lpstr>Linear development</vt:lpstr>
      <vt:lpstr>Linear development</vt:lpstr>
      <vt:lpstr>Branching</vt:lpstr>
      <vt:lpstr>Git Branching</vt:lpstr>
      <vt:lpstr>Commands</vt:lpstr>
      <vt:lpstr>Data Storage in Git</vt:lpstr>
      <vt:lpstr>Example</vt:lpstr>
      <vt:lpstr>Example</vt:lpstr>
      <vt:lpstr>Example</vt:lpstr>
      <vt:lpstr>Branches</vt:lpstr>
      <vt:lpstr>Branches</vt:lpstr>
      <vt:lpstr>Creating a Branch</vt:lpstr>
      <vt:lpstr>Head Pointer</vt:lpstr>
      <vt:lpstr>Switching Branches</vt:lpstr>
      <vt:lpstr>Switching Branches</vt:lpstr>
      <vt:lpstr>Switching Branches</vt:lpstr>
      <vt:lpstr>Switching Branches</vt:lpstr>
      <vt:lpstr>Switching – git log</vt:lpstr>
      <vt:lpstr>Merging branches</vt:lpstr>
      <vt:lpstr>Merging Branches – no divergence</vt:lpstr>
      <vt:lpstr>Merging Branches – no divergence</vt:lpstr>
      <vt:lpstr>Merging Branches – no divergence</vt:lpstr>
      <vt:lpstr>Merging Branches – with divergence</vt:lpstr>
      <vt:lpstr>Merging Branches – with divergence</vt:lpstr>
      <vt:lpstr>Merging Branches – with divergence</vt:lpstr>
      <vt:lpstr>Merging Branches – with divergence</vt:lpstr>
      <vt:lpstr>Merging - conflicts</vt:lpstr>
      <vt:lpstr>Rebase</vt:lpstr>
      <vt:lpstr>PowerPoint Presentation</vt:lpstr>
      <vt:lpstr>PowerPoint Presentation</vt:lpstr>
      <vt:lpstr>Rebase</vt:lpstr>
      <vt:lpstr>Rebase</vt:lpstr>
      <vt:lpstr>Rebase</vt:lpstr>
      <vt:lpstr>Rebase</vt:lpstr>
      <vt:lpstr>Rebase</vt:lpstr>
      <vt:lpstr>Changing Commit Order with Rebase</vt:lpstr>
      <vt:lpstr>Changing Commit Order with Rebase</vt:lpstr>
      <vt:lpstr>Edit Commit Messages</vt:lpstr>
      <vt:lpstr>Merge Commits</vt:lpstr>
      <vt:lpstr>Merge Commits</vt:lpstr>
      <vt:lpstr>Rebase vs. Merge</vt:lpstr>
      <vt:lpstr>Rebase vs. Merge</vt:lpstr>
      <vt:lpstr>Models for Collaborative Development</vt:lpstr>
      <vt:lpstr>Shared Repository</vt:lpstr>
      <vt:lpstr>Fork and Pull</vt:lpstr>
      <vt:lpstr>Fork</vt:lpstr>
      <vt:lpstr>Pull (GitHub) or Merge (GitLab) requests</vt:lpstr>
      <vt:lpstr>Merge Requests</vt:lpstr>
      <vt:lpstr>Merge Requests</vt:lpstr>
      <vt:lpstr>Merge Requests</vt:lpstr>
      <vt:lpstr>Merge Requests</vt:lpstr>
      <vt:lpstr>What to do when you think you are lost</vt:lpstr>
      <vt:lpstr>What to do when you think you are lost</vt:lpstr>
      <vt:lpstr>Conventional Commits</vt:lpstr>
      <vt:lpstr>Recorded Examples</vt:lpstr>
      <vt:lpstr>How to use git in project</vt:lpstr>
      <vt:lpstr>Rules </vt:lpstr>
      <vt:lpstr>How to use git</vt:lpstr>
      <vt:lpstr>How to use git</vt:lpstr>
      <vt:lpstr>Git 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Empirical Research Methods</dc:title>
  <dc:creator>Ardito  Luca</dc:creator>
  <cp:lastModifiedBy>Maurizio  Morisio</cp:lastModifiedBy>
  <cp:revision>149</cp:revision>
  <cp:lastPrinted>2023-02-28T14:32:26Z</cp:lastPrinted>
  <dcterms:created xsi:type="dcterms:W3CDTF">2022-02-13T15:20:13Z</dcterms:created>
  <dcterms:modified xsi:type="dcterms:W3CDTF">2024-03-24T17:23:47Z</dcterms:modified>
</cp:coreProperties>
</file>

<file path=docProps/thumbnail.jpeg>
</file>